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  <p:sldMasterId id="2147483677" r:id="rId2"/>
  </p:sldMasterIdLst>
  <p:notesMasterIdLst>
    <p:notesMasterId r:id="rId43"/>
  </p:notesMasterIdLst>
  <p:sldIdLst>
    <p:sldId id="256" r:id="rId3"/>
    <p:sldId id="258" r:id="rId4"/>
    <p:sldId id="406" r:id="rId5"/>
    <p:sldId id="362" r:id="rId6"/>
    <p:sldId id="363" r:id="rId7"/>
    <p:sldId id="365" r:id="rId8"/>
    <p:sldId id="367" r:id="rId9"/>
    <p:sldId id="368" r:id="rId10"/>
    <p:sldId id="413" r:id="rId11"/>
    <p:sldId id="356" r:id="rId12"/>
    <p:sldId id="370" r:id="rId13"/>
    <p:sldId id="371" r:id="rId14"/>
    <p:sldId id="372" r:id="rId15"/>
    <p:sldId id="414" r:id="rId16"/>
    <p:sldId id="374" r:id="rId17"/>
    <p:sldId id="375" r:id="rId18"/>
    <p:sldId id="376" r:id="rId19"/>
    <p:sldId id="377" r:id="rId20"/>
    <p:sldId id="396" r:id="rId21"/>
    <p:sldId id="379" r:id="rId22"/>
    <p:sldId id="380" r:id="rId23"/>
    <p:sldId id="381" r:id="rId24"/>
    <p:sldId id="382" r:id="rId25"/>
    <p:sldId id="415" r:id="rId26"/>
    <p:sldId id="359" r:id="rId27"/>
    <p:sldId id="384" r:id="rId28"/>
    <p:sldId id="385" r:id="rId29"/>
    <p:sldId id="386" r:id="rId30"/>
    <p:sldId id="387" r:id="rId31"/>
    <p:sldId id="388" r:id="rId32"/>
    <p:sldId id="389" r:id="rId33"/>
    <p:sldId id="390" r:id="rId34"/>
    <p:sldId id="391" r:id="rId35"/>
    <p:sldId id="416" r:id="rId36"/>
    <p:sldId id="417" r:id="rId37"/>
    <p:sldId id="397" r:id="rId38"/>
    <p:sldId id="349" r:id="rId39"/>
    <p:sldId id="398" r:id="rId40"/>
    <p:sldId id="392" r:id="rId41"/>
    <p:sldId id="383" r:id="rId42"/>
  </p:sldIdLst>
  <p:sldSz cx="9144000" cy="5143500" type="screen16x9"/>
  <p:notesSz cx="6858000" cy="9144000"/>
  <p:embeddedFontLst>
    <p:embeddedFont>
      <p:font typeface="맑은 고딕" panose="020B0503020000020004" pitchFamily="50" charset="-127"/>
      <p:regular r:id="rId44"/>
      <p:bold r:id="rId45"/>
    </p:embeddedFont>
    <p:embeddedFont>
      <p:font typeface="Fira Sans Extra Condensed Medium" panose="020B0604020202020204" charset="0"/>
      <p:regular r:id="rId46"/>
      <p:bold r:id="rId47"/>
      <p:italic r:id="rId48"/>
      <p:boldItalic r:id="rId49"/>
    </p:embeddedFont>
    <p:embeddedFont>
      <p:font typeface="나눔스퀘어 ExtraBold" panose="020B0600000101010101" pitchFamily="50" charset="-127"/>
      <p:bold r:id="rId50"/>
    </p:embeddedFont>
    <p:embeddedFont>
      <p:font typeface="맑은 고딕" panose="020B0503020000020004" pitchFamily="50" charset="-127"/>
      <p:regular r:id="rId44"/>
      <p:bold r:id="rId45"/>
    </p:embeddedFont>
    <p:embeddedFont>
      <p:font typeface="나눔스퀘어" panose="020B0600000101010101" pitchFamily="50" charset="-127"/>
      <p:regular r:id="rId51"/>
    </p:embeddedFont>
    <p:embeddedFont>
      <p:font typeface="나눔스퀘어_ac Bold" panose="020B0600000101010101" pitchFamily="50" charset="-127"/>
      <p:bold r:id="rId52"/>
    </p:embeddedFont>
    <p:embeddedFont>
      <p:font typeface="나눔스퀘어라운드 Bold" panose="020B0600000101010101" pitchFamily="50" charset="-127"/>
      <p:bold r:id="rId53"/>
    </p:embeddedFont>
    <p:embeddedFont>
      <p:font typeface="나눔스퀘어_ac" panose="020B0600000101010101" pitchFamily="50" charset="-127"/>
      <p:regular r:id="rId54"/>
    </p:embeddedFont>
    <p:embeddedFont>
      <p:font typeface="Segoe Script" panose="030B0504020000000003" pitchFamily="66" charset="0"/>
      <p:regular r:id="rId55"/>
      <p:bold r:id="rId56"/>
    </p:embeddedFont>
    <p:embeddedFont>
      <p:font typeface="나눔스퀘어_ac Light" panose="020B0600000101010101" pitchFamily="50" charset="-127"/>
      <p:regular r:id="rId57"/>
    </p:embeddedFont>
    <p:embeddedFont>
      <p:font typeface="Cambria Math" panose="02040503050406030204" pitchFamily="18" charset="0"/>
      <p:regular r:id="rId58"/>
    </p:embeddedFont>
    <p:embeddedFont>
      <p:font typeface="나눔스퀘어_ac ExtraBold" panose="020B0600000101010101" pitchFamily="50" charset="-127"/>
      <p:bold r:id="rId59"/>
    </p:embeddedFont>
    <p:embeddedFont>
      <p:font typeface="Montserrat" panose="020B0604020202020204" charset="0"/>
      <p:regular r:id="rId60"/>
      <p:bold r:id="rId61"/>
      <p:italic r:id="rId62"/>
      <p:boldItalic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43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계정" initials="M계" lastIdx="7" clrIdx="0">
    <p:extLst>
      <p:ext uri="{19B8F6BF-5375-455C-9EA6-DF929625EA0E}">
        <p15:presenceInfo xmlns:p15="http://schemas.microsoft.com/office/powerpoint/2012/main" userId="64fa37290337d9b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A6FF"/>
    <a:srgbClr val="003BA3"/>
    <a:srgbClr val="4789FF"/>
    <a:srgbClr val="EBF2FF"/>
    <a:srgbClr val="80DAB6"/>
    <a:srgbClr val="86BAD3"/>
    <a:srgbClr val="4A8AFD"/>
    <a:srgbClr val="4A8CFF"/>
    <a:srgbClr val="040910"/>
    <a:srgbClr val="003B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FC3F81-A05E-4C6C-82A8-8F35BC810176}">
  <a:tblStyle styleId="{72FC3F81-A05E-4C6C-82A8-8F35BC810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8" autoAdjust="0"/>
    <p:restoredTop sz="91187" autoAdjust="0"/>
  </p:normalViewPr>
  <p:slideViewPr>
    <p:cSldViewPr snapToGrid="0">
      <p:cViewPr varScale="1">
        <p:scale>
          <a:sx n="89" d="100"/>
          <a:sy n="89" d="100"/>
        </p:scale>
        <p:origin x="750" y="90"/>
      </p:cViewPr>
      <p:guideLst>
        <p:guide orient="horz" pos="1643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font" Target="fonts/font20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font" Target="fonts/font1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font" Target="fonts/font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1.fntdata"/><Relationship Id="rId62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8067060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51870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6031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전처리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:</a:t>
            </a: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원하는 꼴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lvl="1"/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0709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분석 위한 경위도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주소 변환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90573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AWS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에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설치하고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local MySQL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연동 및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MySQL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을 이용해서 데이터를 적재했다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27535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9807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86719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0144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5506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42875" indent="-142875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선행연구경우 일반 주유소를 함께 고려하였고 본 연구에서는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위치만 고려했기 때문에 실제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위치와 유사한 분석결과를 보여줬습니다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692267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85976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a9469d1f4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a9469d1f4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저희의 목차는 </a:t>
            </a:r>
            <a:r>
              <a:rPr lang="ko-KR" altLang="en-US" dirty="0" err="1"/>
              <a:t>이러한데요</a:t>
            </a:r>
            <a:r>
              <a:rPr lang="en-US" altLang="ko-KR" dirty="0"/>
              <a:t>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먼저 저희 주제</a:t>
            </a:r>
            <a:r>
              <a:rPr lang="en-US" altLang="ko-KR" dirty="0"/>
              <a:t>, </a:t>
            </a:r>
            <a:r>
              <a:rPr lang="ko-KR" altLang="en-US" dirty="0"/>
              <a:t>수소충전소 </a:t>
            </a:r>
            <a:r>
              <a:rPr lang="ko-KR" altLang="en-US" dirty="0" err="1"/>
              <a:t>최적입지</a:t>
            </a:r>
            <a:r>
              <a:rPr lang="ko-KR" altLang="en-US" dirty="0"/>
              <a:t> 선정이라는 주제를 선택한 배경을 말씀드리기에 앞서서 영상 하나 보시고 가겠습니다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68913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격자의 정규화된 인구수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 등록대수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&amp;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등록대수에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가중치를 곱해서 통합된 가중치 정보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(w)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산출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 및 기존 수소충전소 위치를 제외한 후보지역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(J)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en-US" altLang="ko-KR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en-US" altLang="ko-KR" sz="1100" baseline="-25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j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총 설치할 수소충전소 개수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맞춰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랜덤하게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 할당 후 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후보지역에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수소충전소가 설치되면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그렇지 않으면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eriod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후보지역으로 부터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covered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distance(500m)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내에 수소충전소가 설치되어 있지 않으면 커버되는 수요포인트는 없으므로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개이상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설치되어 있으면 적어도 하나의 수요포인트를 커버한다는 의미로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할당</a:t>
            </a:r>
          </a:p>
          <a:p>
            <a:pPr marL="228600" lvl="0" indent="-228600">
              <a:lnSpc>
                <a:spcPct val="120000"/>
              </a:lnSpc>
              <a:buFont typeface="+mj-lt"/>
              <a:buAutoNum type="arabicPeriod"/>
            </a:pPr>
            <a:endParaRPr lang="ko-KR" altLang="en-US" sz="11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178842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62219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547293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MCLP </a:t>
            </a:r>
            <a:r>
              <a:rPr lang="ko-KR" altLang="en-US" dirty="0"/>
              <a:t>후보지보다 </a:t>
            </a:r>
            <a:r>
              <a:rPr lang="en-US" altLang="ko-KR" dirty="0"/>
              <a:t>1</a:t>
            </a:r>
            <a:r>
              <a:rPr lang="ko-KR" altLang="en-US" dirty="0"/>
              <a:t>개 작은 이유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충전소개수인 </a:t>
            </a:r>
            <a:r>
              <a:rPr lang="en-US" altLang="ko-KR" dirty="0"/>
              <a:t>K</a:t>
            </a:r>
            <a:r>
              <a:rPr lang="ko-KR" altLang="en-US" dirty="0"/>
              <a:t>를 설정하면 </a:t>
            </a:r>
            <a:r>
              <a:rPr lang="ko-KR" altLang="en-US" dirty="0" err="1"/>
              <a:t>우선순위별</a:t>
            </a:r>
            <a:r>
              <a:rPr lang="ko-KR" altLang="en-US" dirty="0"/>
              <a:t> </a:t>
            </a:r>
            <a:r>
              <a:rPr lang="ko-KR" altLang="en-US" dirty="0" err="1"/>
              <a:t>최적입지를</a:t>
            </a:r>
            <a:r>
              <a:rPr lang="ko-KR" altLang="en-US" dirty="0"/>
              <a:t> 번호로</a:t>
            </a:r>
            <a:r>
              <a:rPr lang="ko-KR" altLang="en-US" baseline="0" dirty="0"/>
              <a:t> 보여줌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617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16078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60917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89480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82186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609123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580281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2313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431656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69328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뷰ㅡ</a:t>
            </a:r>
            <a:r>
              <a:rPr lang="ko-KR" altLang="en-US" dirty="0"/>
              <a:t> </a:t>
            </a:r>
            <a:r>
              <a:rPr lang="ko-KR" altLang="en-US" dirty="0" err="1"/>
              <a:t>헤이</a:t>
            </a:r>
            <a:r>
              <a:rPr lang="en-US" altLang="ko-KR" dirty="0"/>
              <a:t>~ </a:t>
            </a:r>
            <a:r>
              <a:rPr lang="ko-KR" altLang="en-US" dirty="0"/>
              <a:t>아래 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이게 뭔지</a:t>
            </a:r>
            <a:r>
              <a:rPr lang="en-US" altLang="ko-KR" dirty="0"/>
              <a:t>, </a:t>
            </a:r>
            <a:r>
              <a:rPr lang="ko-KR" altLang="en-US" dirty="0"/>
              <a:t>어떤 예시인지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83537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데이터 전처리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sym typeface="Montserra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baseline="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 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위경도 변환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주소 변환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엑셀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-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시각화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실시간 데이터 수집에 집중했다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sym typeface="Montserrat"/>
              </a:rPr>
              <a:t>.</a:t>
            </a:r>
            <a:endParaRPr lang="en-US" altLang="ko-KR" dirty="0">
              <a:solidFill>
                <a:srgbClr val="000000"/>
              </a:solidFill>
              <a:latin typeface="Arial"/>
              <a:ea typeface="나눔스퀘어_ac ExtraBold" panose="020B0600000101010101" pitchFamily="50" charset="-127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 dirty="0"/>
              <a:t>  </a:t>
            </a:r>
            <a:r>
              <a:rPr lang="ko-KR" altLang="en-US" dirty="0" err="1"/>
              <a:t>태블로</a:t>
            </a:r>
            <a:r>
              <a:rPr lang="en-US" altLang="ko-KR" dirty="0"/>
              <a:t>, </a:t>
            </a:r>
            <a:r>
              <a:rPr lang="ko-KR" altLang="en-US" dirty="0"/>
              <a:t>장고</a:t>
            </a:r>
            <a:r>
              <a:rPr lang="en-US" altLang="ko-KR" dirty="0"/>
              <a:t>, </a:t>
            </a:r>
            <a:r>
              <a:rPr lang="ko-KR" altLang="en-US" dirty="0" err="1"/>
              <a:t>태블로</a:t>
            </a:r>
            <a:r>
              <a:rPr lang="ko-KR" altLang="en-US" dirty="0"/>
              <a:t> 장고 연동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en-US" altLang="ko-KR" dirty="0"/>
              <a:t>, </a:t>
            </a:r>
            <a:r>
              <a:rPr lang="ko-KR" altLang="en-US" dirty="0" err="1"/>
              <a:t>크롤링</a:t>
            </a:r>
            <a:r>
              <a:rPr lang="ko-KR" altLang="en-US" dirty="0"/>
              <a:t> 장고 연동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7392404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571006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072778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2068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a9469d1f4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a9469d1f4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6425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5045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a9fa940987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a9fa940987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98735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수소자동차는 일반 가솔린 자동차와 달리 매연을 전혀 배출하지 않는 자동차인 것을 알 수 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5535799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7735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en-US" altLang="ko-KR" dirty="0"/>
              <a:t>1. </a:t>
            </a:r>
            <a:r>
              <a:rPr lang="ko-KR" altLang="en-US" dirty="0"/>
              <a:t>지구 온난화로 인해 탄소 줄여야 한다</a:t>
            </a:r>
          </a:p>
          <a:p>
            <a:pPr marL="158750" indent="0">
              <a:buNone/>
            </a:pPr>
            <a:r>
              <a:rPr lang="en-US" altLang="ko-KR" dirty="0"/>
              <a:t>2. </a:t>
            </a:r>
            <a:r>
              <a:rPr lang="ko-KR" altLang="en-US" dirty="0"/>
              <a:t>탄소를 줄이기 위해 새롭게 수소</a:t>
            </a:r>
            <a:r>
              <a:rPr lang="en-US" altLang="ko-KR" dirty="0"/>
              <a:t>, </a:t>
            </a:r>
            <a:r>
              <a:rPr lang="ko-KR" altLang="en-US" dirty="0"/>
              <a:t>전기와 같은 신재생 에너지가 대두되었다</a:t>
            </a:r>
          </a:p>
          <a:p>
            <a:pPr marL="158750" indent="0">
              <a:buNone/>
            </a:pPr>
            <a:r>
              <a:rPr lang="en-US" altLang="ko-KR" dirty="0"/>
              <a:t>3. </a:t>
            </a:r>
            <a:r>
              <a:rPr lang="ko-KR" altLang="en-US" dirty="0"/>
              <a:t>신재생 에너지를 활용한 차로 </a:t>
            </a:r>
            <a:r>
              <a:rPr lang="ko-KR" altLang="en-US" dirty="0" err="1"/>
              <a:t>수소차</a:t>
            </a:r>
            <a:r>
              <a:rPr lang="ko-KR" altLang="en-US" dirty="0"/>
              <a:t> 전기차가 있다</a:t>
            </a:r>
          </a:p>
          <a:p>
            <a:pPr marL="158750" indent="0">
              <a:buNone/>
            </a:pPr>
            <a:r>
              <a:rPr lang="en-US" altLang="ko-KR" dirty="0"/>
              <a:t>4. </a:t>
            </a:r>
            <a:r>
              <a:rPr lang="ko-KR" altLang="en-US" dirty="0"/>
              <a:t>전기차는 자동차 등록대수 대비 충전소가 잘 </a:t>
            </a:r>
            <a:r>
              <a:rPr lang="ko-KR" altLang="en-US" dirty="0" err="1"/>
              <a:t>구축되어있따</a:t>
            </a:r>
            <a:r>
              <a:rPr lang="en-US" altLang="ko-KR" dirty="0"/>
              <a:t>. </a:t>
            </a:r>
            <a:r>
              <a:rPr lang="ko-KR" altLang="en-US" dirty="0"/>
              <a:t>그러나 </a:t>
            </a:r>
            <a:r>
              <a:rPr lang="ko-KR" altLang="en-US" dirty="0" err="1"/>
              <a:t>수소차는</a:t>
            </a:r>
            <a:r>
              <a:rPr lang="ko-KR" altLang="en-US" dirty="0"/>
              <a:t> 그렇지 않다</a:t>
            </a:r>
            <a:r>
              <a:rPr lang="en-US" altLang="ko-KR" dirty="0"/>
              <a:t>.</a:t>
            </a:r>
          </a:p>
          <a:p>
            <a:pPr marL="158750" indent="0">
              <a:buNone/>
            </a:pPr>
            <a:r>
              <a:rPr lang="en-US" altLang="ko-KR" dirty="0"/>
              <a:t>5. </a:t>
            </a:r>
            <a:r>
              <a:rPr lang="ko-KR" altLang="en-US" dirty="0"/>
              <a:t>그러나 정부 정책에 따르면 향후 </a:t>
            </a:r>
            <a:r>
              <a:rPr lang="en-US" altLang="ko-KR" dirty="0"/>
              <a:t>---</a:t>
            </a:r>
            <a:r>
              <a:rPr lang="ko-KR" altLang="en-US" dirty="0"/>
              <a:t>에 </a:t>
            </a:r>
            <a:r>
              <a:rPr lang="ko-KR" altLang="en-US" dirty="0" err="1"/>
              <a:t>수소차</a:t>
            </a:r>
            <a:r>
              <a:rPr lang="ko-KR" altLang="en-US" dirty="0"/>
              <a:t> </a:t>
            </a:r>
            <a:r>
              <a:rPr lang="ko-KR" altLang="en-US" dirty="0" err="1"/>
              <a:t>보급대수를</a:t>
            </a:r>
            <a:r>
              <a:rPr lang="ko-KR" altLang="en-US" dirty="0"/>
              <a:t> 늘릴 거다</a:t>
            </a:r>
            <a:r>
              <a:rPr lang="en-US" altLang="ko-KR" dirty="0"/>
              <a:t>. </a:t>
            </a:r>
            <a:r>
              <a:rPr lang="ko-KR" altLang="en-US" dirty="0"/>
              <a:t>그래서 우리는 수소충전소 구축에 초점을 맞췄다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8267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indent="0">
              <a:buNone/>
            </a:pPr>
            <a:r>
              <a:rPr lang="ko-KR" altLang="en-US" dirty="0"/>
              <a:t>수소충전소는 하루 70대 충전 가능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</a:p>
          <a:p>
            <a:pPr marL="158750" indent="0">
              <a:buNone/>
            </a:pPr>
            <a:r>
              <a:rPr lang="ko-KR" altLang="en-US" dirty="0"/>
              <a:t>충전시간 최소 </a:t>
            </a:r>
            <a:r>
              <a:rPr lang="en-US" altLang="ko-KR" dirty="0"/>
              <a:t>15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많을 땐 </a:t>
            </a:r>
            <a:r>
              <a:rPr lang="en-US" altLang="ko-KR" dirty="0"/>
              <a:t>1</a:t>
            </a:r>
            <a:r>
              <a:rPr lang="ko-KR" altLang="en-US" dirty="0"/>
              <a:t>시간 미리 예약해야하는 불편함</a:t>
            </a:r>
            <a:endParaRPr lang="en-US" altLang="ko-KR" dirty="0"/>
          </a:p>
          <a:p>
            <a:pPr marL="158750" indent="0">
              <a:buNone/>
            </a:pPr>
            <a:r>
              <a:rPr lang="ko-KR" altLang="en-US" dirty="0"/>
              <a:t>밤에 충전</a:t>
            </a:r>
            <a:endParaRPr lang="en-US" altLang="ko-KR" dirty="0"/>
          </a:p>
          <a:p>
            <a:pPr marL="158750" indent="0">
              <a:buNone/>
            </a:pPr>
            <a:r>
              <a:rPr lang="en-US" altLang="ko-KR" dirty="0"/>
              <a:t>-&gt; </a:t>
            </a:r>
            <a:r>
              <a:rPr lang="ko-KR" altLang="en-US" dirty="0"/>
              <a:t>수소충전소 많아야 </a:t>
            </a:r>
            <a:r>
              <a:rPr lang="ko-KR" altLang="en-US" dirty="0" err="1"/>
              <a:t>단축가능</a:t>
            </a:r>
            <a:endParaRPr lang="en-US" altLang="ko-KR" dirty="0"/>
          </a:p>
          <a:p>
            <a:pPr marL="158750" indent="0">
              <a:buNone/>
            </a:pPr>
            <a:endParaRPr lang="en-US" altLang="ko-KR" dirty="0"/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대비 자동차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보급대수의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비율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전기차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2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 err="1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약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131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 </a:t>
            </a: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ko-KR" altLang="en-US" sz="11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15875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수소충전소가 하루 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70</a:t>
            </a:r>
            <a:r>
              <a:rPr lang="ko-KR" altLang="en-US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대를 충전할 수 있다는 걸 감안했을 때도 수소충전소의 구축이 부족한 실정임</a:t>
            </a:r>
            <a:r>
              <a:rPr lang="en-US" altLang="ko-KR" sz="11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.</a:t>
            </a: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수소차</a:t>
            </a:r>
            <a:r>
              <a:rPr lang="ko-KR" altLang="en-US" dirty="0"/>
              <a:t> 전기차 둘 다 </a:t>
            </a:r>
            <a:r>
              <a:rPr lang="ko-KR" altLang="en-US" dirty="0" err="1"/>
              <a:t>좋은ㄷ</a:t>
            </a:r>
            <a:r>
              <a:rPr lang="ko-KR" altLang="en-US" dirty="0"/>
              <a:t> 왜</a:t>
            </a:r>
            <a:endParaRPr lang="en-US" altLang="ko-K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이런 현황 대비 비교 구축 부족 </a:t>
            </a:r>
            <a:r>
              <a:rPr lang="en-US" altLang="ko-KR" dirty="0"/>
              <a:t>-&gt;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20~25:</a:t>
            </a:r>
            <a:r>
              <a:rPr lang="en-US" baseline="0" dirty="0"/>
              <a:t> 5</a:t>
            </a:r>
            <a:r>
              <a:rPr lang="ko-KR" altLang="en-US" baseline="0" dirty="0"/>
              <a:t>분 </a:t>
            </a:r>
            <a:r>
              <a:rPr lang="en-US" altLang="ko-KR" baseline="0" dirty="0"/>
              <a:t>[</a:t>
            </a:r>
            <a:r>
              <a:rPr lang="ko-KR" altLang="en-US" baseline="0" dirty="0"/>
              <a:t>주제선정 및 서비스정의</a:t>
            </a:r>
            <a:r>
              <a:rPr lang="en-US" altLang="ko-KR" baseline="0" dirty="0"/>
              <a:t>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/>
              <a:t>-  </a:t>
            </a:r>
            <a:r>
              <a:rPr lang="ko-KR" altLang="en-US" baseline="0" dirty="0" err="1"/>
              <a:t>수소차</a:t>
            </a:r>
            <a:r>
              <a:rPr lang="ko-KR" altLang="en-US" baseline="0" dirty="0"/>
              <a:t> 이용 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baseline="0" dirty="0"/>
              <a:t>충전소 부족</a:t>
            </a:r>
            <a:endParaRPr lang="en-US" altLang="ko-KR" baseline="0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충전소 위치선정 회사</a:t>
            </a:r>
            <a:r>
              <a:rPr lang="en-US" altLang="ko-KR" dirty="0"/>
              <a:t>X, </a:t>
            </a:r>
            <a:r>
              <a:rPr lang="ko-KR" altLang="en-US" dirty="0"/>
              <a:t>논문 </a:t>
            </a:r>
            <a:r>
              <a:rPr lang="en-US" altLang="ko-KR" dirty="0"/>
              <a:t>1</a:t>
            </a:r>
            <a:r>
              <a:rPr lang="ko-KR" altLang="en-US" dirty="0"/>
              <a:t>개 정도로 부족</a:t>
            </a:r>
            <a:endParaRPr lang="en-US" altLang="ko-KR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ko-KR" altLang="en-US" dirty="0"/>
              <a:t>서비스 정의 </a:t>
            </a:r>
            <a:r>
              <a:rPr lang="en-US" altLang="ko-KR" dirty="0"/>
              <a:t>: </a:t>
            </a:r>
            <a:r>
              <a:rPr lang="ko-KR" altLang="en-US" dirty="0"/>
              <a:t>대상</a:t>
            </a:r>
            <a:r>
              <a:rPr lang="en-US" altLang="ko-KR" dirty="0"/>
              <a:t>, </a:t>
            </a:r>
            <a:r>
              <a:rPr lang="ko-KR" altLang="en-US" dirty="0"/>
              <a:t>위치선정 의사결정도움 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https://www.todayenergy.kr/news/articleView.html?idxno=222474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출처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: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에너지신문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(http://www.energy-news.co.kr)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0" i="0" dirty="0">
              <a:solidFill>
                <a:srgbClr val="222222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2022년에는 310기 2030년에는 660기까지 구축할 계획을 가지고 있음</a:t>
            </a:r>
            <a:endParaRPr lang="en-US" altLang="ko-KR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9740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실제 국가보고서에 따르면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수소충전소의 고압가스 안전 관리법과 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300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평이상의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부지확보를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해야한다는 규제로 인해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,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 운영자도 부지확보가 어려운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이로 인해 일반 고객 또한 수소 충전소가 부족하여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구매로 이어지지 못하고 있는 상황입니다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따라서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수소차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보급 확산 목표 달성을 위해 수요와 규제를 위한 수소충전소 구축이 필요한 실정이지만 현재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수소충전소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최적입지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선정 서비스가 부재한 상황이므로 저희는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이러한 </a:t>
            </a:r>
            <a:r>
              <a:rPr lang="ko-KR" altLang="en-US" b="0" i="0" dirty="0" err="1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니즈에</a:t>
            </a:r>
            <a:r>
              <a:rPr lang="ko-KR" altLang="en-US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 맞춰 저희는 서울시 내 수소충전소 입지 제안을 하고자 하였습니다</a:t>
            </a:r>
            <a:r>
              <a:rPr lang="en-US" altLang="ko-KR" b="0" i="0" dirty="0">
                <a:solidFill>
                  <a:srgbClr val="222222"/>
                </a:solidFill>
                <a:effectLst/>
                <a:latin typeface="Malgun Gothic" panose="020B0503020000020004" pitchFamily="50" charset="-127"/>
                <a:ea typeface="Malgun Gothic" panose="020B0503020000020004" pitchFamily="50" charset="-127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70820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a9469d1f40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a9469d1f40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33836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78973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DD0A1D2-99D6-4D23-88FF-B139BB0BD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AB2285-9A8D-4BAA-8439-D59C8FA6B20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B4605110-7972-4377-B32B-096BCEE1C1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81BB912C-7231-42C8-A48A-97FFB7196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0601FD4-DD9F-46ED-AA9B-142E1A1A0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F4A953E-F473-4CE9-A8CE-D22D26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02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B777D83-2CD9-44E7-9600-804FD6E1B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E53EB3-1AC9-47E7-945D-52F27D6C9F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0C34F0-4BF2-4020-B4B0-A5C4457905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15CC2A7-A407-431C-A8A8-A61D5C7F6A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09F9D8E-4108-4A74-8272-104E85D98A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EE698D0D-30FC-4DDE-81D3-CF0209ECFA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822E6A8-2B9E-4C82-B45A-B0CB611F5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D4FECE45-022B-4391-A7C0-23615F948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9807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585A326-BA8C-4ABE-B90C-86C85B2EA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8D979CEF-A276-46D9-9630-280ADEB7D1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FF52ECD-8259-4CB9-904C-4DF3F1866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22C96098-AA87-4247-9D8F-C8278BE58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67865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314EDF90-D7C1-40A3-9465-6F2EE0B266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B7E99220-49B4-4338-A978-C5CF6C86B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A8B54D0F-F527-4C43-87D6-0E337DC51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89699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4DFA715-0DB5-498B-BCBB-5A91DCE5F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D61291B-B203-4DDF-B0A5-8227AC9F8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0A47797-0E0B-442D-BC9C-1A46696258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2F942F55-A1BF-49E1-BE4B-70CD42079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A097710-D4C6-489F-8E33-CF5BF52C5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3116E20-347B-4037-A1B9-60263EB43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3002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BDEA382-9BEF-4E91-BC3E-634EB198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6BBC1230-D794-4AC6-9A66-38635F02AC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47B3B1FF-D65A-4AA0-87F2-F77F0DA859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723CB25-4022-4840-A023-97C30960B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B09C186-BC54-417E-91E0-AC511F272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D76A8604-895A-406A-9461-AA003C713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51820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80CCDFC-F34C-427F-84A6-9901A37D6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457D845-204E-4BCE-BB05-DD8405F59F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0BA4DDA-AECA-40FD-8DF3-1D08F3F2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A93768A-552F-416B-9D19-321E6F75A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A887ACE-A829-408C-8E7D-6E6FD38A4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98633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4FD9365-A9CB-44A1-A8AF-C91E11ADD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3F78EB5D-FF7D-4F60-8F0B-7E1871306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4F3DDF3-E937-4C99-937D-33FF3380A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31BBD2F-5F98-4904-B8FE-287387B96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A37628-EA18-463B-9136-4831F25B2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555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 preserve="1">
  <p:cSld name="1_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78599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rot="10800000" flipH="1">
            <a:off x="0" y="2548125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 rot="10800000" flipH="1">
            <a:off x="1216200" y="-23475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3" name="Google Shape;63;p14"/>
          <p:cNvSpPr txBox="1">
            <a:spLocks noGrp="1"/>
          </p:cNvSpPr>
          <p:nvPr>
            <p:ph type="ctrTitle" idx="2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3" hasCustomPrompt="1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6" name="Google Shape;66;p14"/>
          <p:cNvSpPr txBox="1">
            <a:spLocks noGrp="1"/>
          </p:cNvSpPr>
          <p:nvPr>
            <p:ph type="ctrTitle" idx="4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7" name="Google Shape;67;p14"/>
          <p:cNvSpPr txBox="1">
            <a:spLocks noGrp="1"/>
          </p:cNvSpPr>
          <p:nvPr>
            <p:ph type="title" idx="5" hasCustomPrompt="1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6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69" name="Google Shape;69;p14"/>
          <p:cNvSpPr txBox="1">
            <a:spLocks noGrp="1"/>
          </p:cNvSpPr>
          <p:nvPr>
            <p:ph type="ctrTitle" idx="7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 idx="8" hasCustomPrompt="1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1" name="Google Shape;71;p14"/>
          <p:cNvSpPr txBox="1">
            <a:spLocks noGrp="1"/>
          </p:cNvSpPr>
          <p:nvPr>
            <p:ph type="subTitle" idx="9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2" name="Google Shape;72;p14"/>
          <p:cNvSpPr txBox="1">
            <a:spLocks noGrp="1"/>
          </p:cNvSpPr>
          <p:nvPr>
            <p:ph type="ctrTitle" idx="13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3" name="Google Shape;73;p14"/>
          <p:cNvSpPr txBox="1">
            <a:spLocks noGrp="1"/>
          </p:cNvSpPr>
          <p:nvPr>
            <p:ph type="title" idx="14" hasCustomPrompt="1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8000"/>
              <a:buNone/>
              <a:defRPr sz="7000">
                <a:solidFill>
                  <a:srgbClr val="4A8CFF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rPr dirty="0"/>
              <a:t>xx%</a:t>
            </a:r>
          </a:p>
        </p:txBody>
      </p:sp>
      <p:sp>
        <p:nvSpPr>
          <p:cNvPr id="74" name="Google Shape;74;p14"/>
          <p:cNvSpPr txBox="1">
            <a:spLocks noGrp="1"/>
          </p:cNvSpPr>
          <p:nvPr>
            <p:ph type="subTitle" idx="15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 userDrawn="1">
  <p:cSld name="Title and three 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>
            <a:spLocks noGrp="1"/>
          </p:cNvSpPr>
          <p:nvPr>
            <p:ph type="subTitle" idx="1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5" name="Google Shape;95;p17"/>
          <p:cNvSpPr txBox="1">
            <a:spLocks noGrp="1"/>
          </p:cNvSpPr>
          <p:nvPr>
            <p:ph type="subTitle" idx="2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3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7" name="Google Shape;97;p17"/>
          <p:cNvSpPr txBox="1">
            <a:spLocks noGrp="1"/>
          </p:cNvSpPr>
          <p:nvPr>
            <p:ph type="subTitle" idx="4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98" name="Google Shape;98;p17"/>
          <p:cNvSpPr txBox="1">
            <a:spLocks noGrp="1"/>
          </p:cNvSpPr>
          <p:nvPr>
            <p:ph type="subTitle" idx="5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algn="ctr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algn="ctr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99" name="Google Shape;99;p17"/>
          <p:cNvSpPr txBox="1">
            <a:spLocks noGrp="1"/>
          </p:cNvSpPr>
          <p:nvPr>
            <p:ph type="subTitle" idx="6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슬라이드 번호 개체 틀 5">
            <a:extLst>
              <a:ext uri="{FF2B5EF4-FFF2-40B4-BE49-F238E27FC236}">
                <a16:creationId xmlns:a16="http://schemas.microsoft.com/office/drawing/2014/main" xmlns="" id="{9279D8CE-DDC9-450C-B8C8-F8ECFD4A76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13" name="직사각형 12"/>
          <p:cNvSpPr/>
          <p:nvPr userDrawn="1"/>
        </p:nvSpPr>
        <p:spPr>
          <a:xfrm>
            <a:off x="0" y="105752"/>
            <a:ext cx="178507" cy="5470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Google Shape;62;p14"/>
          <p:cNvSpPr txBox="1">
            <a:spLocks noGrp="1"/>
          </p:cNvSpPr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_ac ExtraBold" panose="020B0600000101010101" pitchFamily="50" charset="-127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31447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25360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756BCFA-FD64-4FEB-A3A2-DB0473106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CEC3D36-4D64-42E2-AA9B-133F0216F2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654F2816-9167-49DB-84B9-CFBF2E990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2DC5BF8-76C3-482D-8373-D44E56CB9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E0335FD-374D-427B-B46D-ED0996027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1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AD9FAC0-E973-4C0E-8875-E92B60D7CD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AA356B8-20CB-4DE1-969A-1C8B4EDD98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5B1ED19-C737-4A8D-AABD-76BEE0121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6C9DE59-7453-4A6C-A3F4-DAB6F8756A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39E6A05-F2D9-4C98-B439-2FE9A1680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2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7D83680-91B4-40B9-BD36-882C03E59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57A4498-2A76-4E7C-8B3C-247987CB89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ACB189-DB55-41B9-B003-217D20772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660FF6-60AB-4061-8E1E-51152CE85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180F944-4714-44D2-8169-F420A0141C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8581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 dirty="0"/>
          </a:p>
        </p:txBody>
      </p:sp>
      <p:sp>
        <p:nvSpPr>
          <p:cNvPr id="5" name="슬라이드 번호 개체 틀 5">
            <a:extLst>
              <a:ext uri="{FF2B5EF4-FFF2-40B4-BE49-F238E27FC236}">
                <a16:creationId xmlns:a16="http://schemas.microsoft.com/office/drawing/2014/main" xmlns="" id="{AD90E0F7-FAC8-48DF-B07B-5BE7E119BD7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86600" y="4851606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91" r:id="rId2"/>
    <p:sldLayoutId id="2147483649" r:id="rId3"/>
    <p:sldLayoutId id="2147483660" r:id="rId4"/>
    <p:sldLayoutId id="2147483676" r:id="rId5"/>
    <p:sldLayoutId id="214748368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나눔스퀘어 ExtraBold" panose="020B0600000101010101" pitchFamily="50" charset="-127"/>
          <a:ea typeface="나눔스퀘어 ExtraBold" panose="020B0600000101010101" pitchFamily="50" charset="-127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D2DFDD5E-DBF3-4215-9B85-F75F0545A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2480432-3CF2-4351-93C3-00092AFD9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48005D2-E655-45E0-AFE3-192D10C279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64E0E21-6ABA-4C11-A1E5-37834C6D27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175229D-2D64-45D0-8C05-C015377345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07143E-AFDD-45EC-8496-8264CE3ADF2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microsoft.com/office/2007/relationships/hdphoto" Target="../media/hdphoto3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jp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>
            <a:spLocks noGrp="1"/>
          </p:cNvSpPr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800" dirty="0">
                <a:solidFill>
                  <a:srgbClr val="4A8CFF"/>
                </a:solidFill>
              </a:rPr>
              <a:t>수소충전소 </a:t>
            </a:r>
            <a:r>
              <a:rPr lang="en-US" altLang="ko-KR" sz="4800" dirty="0">
                <a:solidFill>
                  <a:srgbClr val="4A8CFF"/>
                </a:solidFill>
              </a:rPr>
              <a:t/>
            </a:r>
            <a:br>
              <a:rPr lang="en-US" altLang="ko-KR" sz="4800" dirty="0">
                <a:solidFill>
                  <a:srgbClr val="4A8CFF"/>
                </a:solidFill>
              </a:rPr>
            </a:br>
            <a:r>
              <a:rPr lang="ko-KR" altLang="en-US" sz="4800" dirty="0">
                <a:solidFill>
                  <a:srgbClr val="4A8CFF"/>
                </a:solidFill>
              </a:rPr>
              <a:t>최적 입지 선정</a:t>
            </a:r>
            <a:endParaRPr sz="4800" dirty="0">
              <a:solidFill>
                <a:srgbClr val="4A8CFF"/>
              </a:solidFill>
            </a:endParaRPr>
          </a:p>
        </p:txBody>
      </p:sp>
      <p:sp>
        <p:nvSpPr>
          <p:cNvPr id="186" name="Google Shape;186;p30"/>
          <p:cNvSpPr txBox="1">
            <a:spLocks noGrp="1"/>
          </p:cNvSpPr>
          <p:nvPr>
            <p:ph type="subTitle" idx="1"/>
          </p:nvPr>
        </p:nvSpPr>
        <p:spPr>
          <a:xfrm>
            <a:off x="1714736" y="3949626"/>
            <a:ext cx="6770700" cy="5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r"/>
            <a:r>
              <a:rPr lang="en-US" altLang="ko-KR" sz="1600" dirty="0">
                <a:solidFill>
                  <a:srgbClr val="002060"/>
                </a:solidFill>
              </a:rPr>
              <a:t>4</a:t>
            </a:r>
            <a:r>
              <a:rPr lang="ko-KR" altLang="en-US" sz="1600" dirty="0">
                <a:solidFill>
                  <a:srgbClr val="002060"/>
                </a:solidFill>
              </a:rPr>
              <a:t>조 </a:t>
            </a:r>
            <a:r>
              <a:rPr lang="ko-KR" altLang="en-US" sz="1600" dirty="0" err="1">
                <a:solidFill>
                  <a:srgbClr val="002060"/>
                </a:solidFill>
              </a:rPr>
              <a:t>할수있조</a:t>
            </a:r>
            <a:r>
              <a:rPr lang="ko-KR" altLang="en-US" sz="1600" dirty="0">
                <a:solidFill>
                  <a:srgbClr val="002060"/>
                </a:solidFill>
              </a:rPr>
              <a:t> 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algn="r"/>
            <a:r>
              <a:rPr lang="ko-KR" altLang="en-US" sz="1600" dirty="0" err="1">
                <a:solidFill>
                  <a:srgbClr val="002060"/>
                </a:solidFill>
              </a:rPr>
              <a:t>이현범</a:t>
            </a:r>
            <a:r>
              <a:rPr lang="en-US" altLang="ko-KR" sz="1600" dirty="0">
                <a:solidFill>
                  <a:srgbClr val="002060"/>
                </a:solidFill>
              </a:rPr>
              <a:t>(</a:t>
            </a:r>
            <a:r>
              <a:rPr lang="ko-KR" altLang="en-US" sz="1600" dirty="0">
                <a:solidFill>
                  <a:srgbClr val="002060"/>
                </a:solidFill>
              </a:rPr>
              <a:t>팀장</a:t>
            </a:r>
            <a:r>
              <a:rPr lang="en-US" altLang="ko-KR" sz="1600" dirty="0">
                <a:solidFill>
                  <a:srgbClr val="002060"/>
                </a:solidFill>
              </a:rPr>
              <a:t>) </a:t>
            </a:r>
            <a:r>
              <a:rPr lang="ko-KR" altLang="en-US" sz="1600" dirty="0">
                <a:solidFill>
                  <a:srgbClr val="002060"/>
                </a:solidFill>
              </a:rPr>
              <a:t>강주영 </a:t>
            </a:r>
            <a:r>
              <a:rPr lang="ko-KR" altLang="en-US" sz="1600" dirty="0" err="1">
                <a:solidFill>
                  <a:srgbClr val="002060"/>
                </a:solidFill>
              </a:rPr>
              <a:t>고아름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김민형</a:t>
            </a:r>
            <a:r>
              <a:rPr lang="en-US" altLang="ko-KR" sz="1600" dirty="0">
                <a:solidFill>
                  <a:srgbClr val="002060"/>
                </a:solidFill>
              </a:rPr>
              <a:t> </a:t>
            </a:r>
            <a:r>
              <a:rPr lang="ko-KR" altLang="en-US" sz="1600" dirty="0" err="1">
                <a:solidFill>
                  <a:srgbClr val="002060"/>
                </a:solidFill>
              </a:rPr>
              <a:t>한유정</a:t>
            </a:r>
            <a:endParaRPr lang="en-US" altLang="ko-KR" sz="1600" dirty="0">
              <a:solidFill>
                <a:srgbClr val="002060"/>
              </a:solidFill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8" y="2649743"/>
            <a:ext cx="3305175" cy="24765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357929" y="1015442"/>
            <a:ext cx="2780017" cy="1243692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301443" y="2779927"/>
            <a:ext cx="1045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  <a:br>
              <a:rPr lang="en-US" altLang="ko-KR" dirty="0"/>
            </a:br>
            <a:r>
              <a:rPr lang="en-US" altLang="ko-KR" dirty="0"/>
              <a:t>collection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690483" y="2779927"/>
            <a:ext cx="9419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loading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043107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tableau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174179" y="3449164"/>
            <a:ext cx="694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EDA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407519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 err="1"/>
              <a:t>Django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287351" y="1179880"/>
            <a:ext cx="9479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dirty="0"/>
          </a:p>
          <a:p>
            <a:pPr algn="ctr"/>
            <a:r>
              <a:rPr lang="en-US" altLang="ko-KR" dirty="0"/>
              <a:t>Crawling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085613" y="3449164"/>
            <a:ext cx="13514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Data preprocessing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574493" y="3449164"/>
            <a:ext cx="12503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Location analysis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85940" y="2304362"/>
            <a:ext cx="1067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Service</a:t>
            </a:r>
          </a:p>
          <a:p>
            <a:pPr algn="ctr"/>
            <a:r>
              <a:rPr lang="en-US" altLang="ko-KR" dirty="0"/>
              <a:t>Webpage</a:t>
            </a:r>
            <a:endParaRPr lang="ko-KR" altLang="en-US" dirty="0"/>
          </a:p>
        </p:txBody>
      </p:sp>
      <p:sp>
        <p:nvSpPr>
          <p:cNvPr id="2" name="순서도: 대체 처리 1"/>
          <p:cNvSpPr/>
          <p:nvPr/>
        </p:nvSpPr>
        <p:spPr>
          <a:xfrm>
            <a:off x="1370499" y="2543113"/>
            <a:ext cx="2523528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순서도: 대체 처리 19"/>
          <p:cNvSpPr/>
          <p:nvPr/>
        </p:nvSpPr>
        <p:spPr>
          <a:xfrm rot="16200000">
            <a:off x="3515728" y="2198582"/>
            <a:ext cx="720000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순서도: 대체 처리 23"/>
          <p:cNvSpPr/>
          <p:nvPr/>
        </p:nvSpPr>
        <p:spPr>
          <a:xfrm rot="16200000">
            <a:off x="6789986" y="2548787"/>
            <a:ext cx="1395825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순서도: 대체 처리 25"/>
          <p:cNvSpPr/>
          <p:nvPr/>
        </p:nvSpPr>
        <p:spPr>
          <a:xfrm>
            <a:off x="7503071" y="2543113"/>
            <a:ext cx="540946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순서도: 대체 처리 26"/>
          <p:cNvSpPr/>
          <p:nvPr/>
        </p:nvSpPr>
        <p:spPr>
          <a:xfrm rot="16200000">
            <a:off x="4703669" y="3676288"/>
            <a:ext cx="792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순서도: 대체 처리 27"/>
          <p:cNvSpPr/>
          <p:nvPr/>
        </p:nvSpPr>
        <p:spPr>
          <a:xfrm>
            <a:off x="2484171" y="4076329"/>
            <a:ext cx="2628000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대체 처리 28"/>
          <p:cNvSpPr/>
          <p:nvPr/>
        </p:nvSpPr>
        <p:spPr>
          <a:xfrm rot="16200000">
            <a:off x="1954555" y="3565454"/>
            <a:ext cx="1054152" cy="45719"/>
          </a:xfrm>
          <a:prstGeom prst="flowChartAlternateProcess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순서도: 추출 4"/>
          <p:cNvSpPr/>
          <p:nvPr/>
        </p:nvSpPr>
        <p:spPr>
          <a:xfrm>
            <a:off x="2369348" y="2905358"/>
            <a:ext cx="217518" cy="184598"/>
          </a:xfrm>
          <a:prstGeom prst="flowChartExtra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순서도: 대체 처리 20"/>
          <p:cNvSpPr/>
          <p:nvPr/>
        </p:nvSpPr>
        <p:spPr>
          <a:xfrm>
            <a:off x="3866460" y="1854051"/>
            <a:ext cx="3639217" cy="4571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3842400" y="2553625"/>
            <a:ext cx="3682303" cy="74987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5397" y="2387533"/>
            <a:ext cx="332184" cy="332184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1572" y="2387533"/>
            <a:ext cx="332184" cy="332184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1460539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Step1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841498" y="1958607"/>
            <a:ext cx="7056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2">
                      <a:lumMod val="75000"/>
                    </a:schemeClr>
                  </a:solidFill>
                </a:ln>
                <a:solidFill>
                  <a:schemeClr val="bg2"/>
                </a:solidFill>
              </a:rPr>
              <a:t>Step2</a:t>
            </a:r>
            <a:endParaRPr lang="ko-KR" altLang="en-US" b="1" dirty="0">
              <a:ln>
                <a:solidFill>
                  <a:schemeClr val="bg2">
                    <a:lumMod val="75000"/>
                  </a:schemeClr>
                </a:solidFill>
              </a:ln>
              <a:solidFill>
                <a:schemeClr val="bg2"/>
              </a:solidFill>
            </a:endParaRP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1705467"/>
            <a:ext cx="332184" cy="332184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1705467"/>
            <a:ext cx="332184" cy="332184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1705467"/>
            <a:ext cx="332184" cy="33218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2175" y="3110155"/>
            <a:ext cx="332184" cy="332184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3476" y="3110155"/>
            <a:ext cx="332184" cy="332184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02101" y="3110155"/>
            <a:ext cx="332184" cy="332184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2198" y="2391645"/>
            <a:ext cx="332184" cy="332184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424" y="2141339"/>
            <a:ext cx="1080000" cy="325628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424" y="2533499"/>
            <a:ext cx="1080000" cy="268916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3915" y="2857403"/>
            <a:ext cx="1080000" cy="307110"/>
          </a:xfrm>
          <a:prstGeom prst="rect">
            <a:avLst/>
          </a:prstGeom>
        </p:spPr>
      </p:pic>
      <p:grpSp>
        <p:nvGrpSpPr>
          <p:cNvPr id="56" name="그룹 55"/>
          <p:cNvGrpSpPr>
            <a:grpSpLocks noChangeAspect="1"/>
          </p:cNvGrpSpPr>
          <p:nvPr/>
        </p:nvGrpSpPr>
        <p:grpSpPr>
          <a:xfrm>
            <a:off x="3030098" y="1566236"/>
            <a:ext cx="360000" cy="390968"/>
            <a:chOff x="5052848" y="415816"/>
            <a:chExt cx="1466192" cy="1592316"/>
          </a:xfrm>
        </p:grpSpPr>
        <p:pic>
          <p:nvPicPr>
            <p:cNvPr id="57" name="Picture 16" descr="Hoon] MySQL - Too many connections 해결 및 튜닝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951" y="1007114"/>
              <a:ext cx="839330" cy="8393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원통 57"/>
            <p:cNvSpPr/>
            <p:nvPr/>
          </p:nvSpPr>
          <p:spPr>
            <a:xfrm>
              <a:off x="5052848" y="415816"/>
              <a:ext cx="1466192" cy="1592316"/>
            </a:xfrm>
            <a:prstGeom prst="can">
              <a:avLst>
                <a:gd name="adj" fmla="val 34677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9" name="Picture 18" descr="아마존 웹 서비스 - 위키백과, 우리 모두의 백과사전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082" y="1259277"/>
            <a:ext cx="360000" cy="21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7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8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9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흐름도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160134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graphicFrame>
        <p:nvGraphicFramePr>
          <p:cNvPr id="18" name="표 17"/>
          <p:cNvGraphicFramePr>
            <a:graphicFrameLocks noGrp="1"/>
          </p:cNvGraphicFramePr>
          <p:nvPr/>
        </p:nvGraphicFramePr>
        <p:xfrm>
          <a:off x="381000" y="1186687"/>
          <a:ext cx="8427721" cy="3313681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43035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24664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058376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348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822209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77665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3266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전처리 후 건수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비고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81060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국토정보플랫폼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24300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18~20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자치구별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수소차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등록현황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363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600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/>
                      </a:r>
                      <a:b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</a:b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20.09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10209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20410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한국가스안전공사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21912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19152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열린데이터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광장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서울특별시교육청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42672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</a:t>
                      </a:r>
                      <a:r>
                        <a:rPr lang="ko-KR" altLang="en-US" sz="1100" b="0" baseline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학교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99278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17028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건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공공데이터포털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위경도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열 삭제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유일값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수집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81000" y="908457"/>
            <a:ext cx="140134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리스트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9913353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xmlns="" id="{5B0E307F-149F-4559-9E6F-BC66B9FE66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0637792"/>
              </p:ext>
            </p:extLst>
          </p:nvPr>
        </p:nvGraphicFramePr>
        <p:xfrm>
          <a:off x="381000" y="873981"/>
          <a:ext cx="8427720" cy="3695106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570794">
                  <a:extLst>
                    <a:ext uri="{9D8B030D-6E8A-4147-A177-3AD203B41FA5}">
                      <a16:colId xmlns:a16="http://schemas.microsoft.com/office/drawing/2014/main" xmlns="" val="93595329"/>
                    </a:ext>
                  </a:extLst>
                </a:gridCol>
                <a:gridCol w="2539129">
                  <a:extLst>
                    <a:ext uri="{9D8B030D-6E8A-4147-A177-3AD203B41FA5}">
                      <a16:colId xmlns:a16="http://schemas.microsoft.com/office/drawing/2014/main" xmlns="" val="1211162166"/>
                    </a:ext>
                  </a:extLst>
                </a:gridCol>
                <a:gridCol w="5317797">
                  <a:extLst>
                    <a:ext uri="{9D8B030D-6E8A-4147-A177-3AD203B41FA5}">
                      <a16:colId xmlns:a16="http://schemas.microsoft.com/office/drawing/2014/main" xmlns="" val="4202001032"/>
                    </a:ext>
                  </a:extLst>
                </a:gridCol>
              </a:tblGrid>
              <a:tr h="2965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No.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데이터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200" b="1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전처리</a:t>
                      </a:r>
                      <a:r>
                        <a:rPr lang="ko-KR" altLang="en-US" sz="1200" b="1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과정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3694593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100m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X 100m 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격자 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Shp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파일을 데이터 프레임으로 변환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Nan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값 처리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marL="171450" indent="-171450" algn="l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좌표 중심점 추출</a:t>
                      </a:r>
                      <a:endParaRPr lang="en-US" altLang="ko-KR" sz="11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78265467"/>
                  </a:ext>
                </a:extLst>
              </a:tr>
              <a:tr h="69188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등록현황</a:t>
                      </a:r>
                      <a:endParaRPr lang="en-US" altLang="ko-KR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서울시 </a:t>
                      </a:r>
                      <a:r>
                        <a:rPr lang="ko-KR" altLang="en-US" sz="1100" b="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행정경계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indent="-171450" algn="l" rtl="0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 제외한 연료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Nan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값 처리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서울시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행정경계와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서울시 자동차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등록현황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</a:t>
                      </a: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법정동명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비교 및 병합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4140095678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전국 </a:t>
                      </a:r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269898821"/>
                  </a:ext>
                </a:extLst>
              </a:tr>
              <a:tr h="53967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서울 외 지역 제외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37306120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초중고 학교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761589798"/>
                  </a:ext>
                </a:extLst>
              </a:tr>
              <a:tr h="38745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유치원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145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Geocoder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Montserrat"/>
                        </a:rPr>
                        <a:t>활용 경위도 변환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Montserrat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해당 지역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Point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를 모두 추출 후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정보 할당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055678705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8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9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전처리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44490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9047"/>
            <a:ext cx="2768262" cy="335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Warehouse: MySQL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구축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1795" y="1053632"/>
            <a:ext cx="5430051" cy="289788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23787" y="4060655"/>
            <a:ext cx="17860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에 데이터 저장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21" y="1053632"/>
            <a:ext cx="3252410" cy="28978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7708" y="4060655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AWS MySQL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과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Local MySQL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02.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데이터 수집 및 전처리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데이터 적재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9555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14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563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입지 분석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03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6753047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</a:t>
            </a:r>
            <a:r>
              <a:rPr lang="ko-KR" altLang="en-US" sz="16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행정구별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현황 파악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만명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자동차등록현황의 경우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인구현황과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유사하게  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강남구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만대 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등록현황의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경우 서초구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133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순으로 높음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01" y="1151018"/>
            <a:ext cx="5209200" cy="33878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01" y="1151018"/>
            <a:ext cx="5209200" cy="339406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1701" y="1151018"/>
            <a:ext cx="5209200" cy="3381629"/>
          </a:xfrm>
          <a:prstGeom prst="rect">
            <a:avLst/>
          </a:prstGeom>
        </p:spPr>
      </p:pic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168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206" y="1152851"/>
            <a:ext cx="5209200" cy="3410340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현황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388DC1-0BEE-47F1-8447-D83D1FE99341}"/>
              </a:ext>
            </a:extLst>
          </p:cNvPr>
          <p:cNvSpPr txBox="1"/>
          <p:nvPr/>
        </p:nvSpPr>
        <p:spPr>
          <a:xfrm>
            <a:off x="5597406" y="1380301"/>
            <a:ext cx="337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현황은 강서구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송파구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순으로 높음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수소충전소의 경우 마포구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영등포구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서초구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강동구에 위치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06" y="1152851"/>
            <a:ext cx="5209200" cy="3408412"/>
          </a:xfrm>
          <a:prstGeom prst="rect">
            <a:avLst/>
          </a:prstGeom>
        </p:spPr>
      </p:pic>
      <p:grpSp>
        <p:nvGrpSpPr>
          <p:cNvPr id="13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EDA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3485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17</a:t>
            </a:fld>
            <a:endParaRPr lang="ko-KR" altLang="en-US" dirty="0"/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xmlns="" id="{3EE90655-FA75-49A5-957D-5E4B47D02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912076"/>
              </p:ext>
            </p:extLst>
          </p:nvPr>
        </p:nvGraphicFramePr>
        <p:xfrm>
          <a:off x="1186248" y="1046480"/>
          <a:ext cx="6846582" cy="3495120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2224301">
                  <a:extLst>
                    <a:ext uri="{9D8B030D-6E8A-4147-A177-3AD203B41FA5}">
                      <a16:colId xmlns:a16="http://schemas.microsoft.com/office/drawing/2014/main" xmlns="" val="910931696"/>
                    </a:ext>
                  </a:extLst>
                </a:gridCol>
                <a:gridCol w="4622281">
                  <a:extLst>
                    <a:ext uri="{9D8B030D-6E8A-4147-A177-3AD203B41FA5}">
                      <a16:colId xmlns:a16="http://schemas.microsoft.com/office/drawing/2014/main" xmlns="" val="1848424723"/>
                    </a:ext>
                  </a:extLst>
                </a:gridCol>
              </a:tblGrid>
              <a:tr h="40061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나눔스퀘어_ac Bold" panose="020B0600000101010101" pitchFamily="50" charset="-127"/>
                          <a:ea typeface="나눔스퀘어_ac Bold" panose="020B0600000101010101" pitchFamily="50" charset="-127"/>
                        </a:rPr>
                        <a:t>Modeling</a:t>
                      </a:r>
                      <a:endParaRPr lang="ko-KR" altLang="en-US" sz="1200" dirty="0">
                        <a:latin typeface="나눔스퀘어_ac Bold" panose="020B0600000101010101" pitchFamily="50" charset="-127"/>
                        <a:ea typeface="나눔스퀘어_ac Bold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Features</a:t>
                      </a:r>
                      <a:endParaRPr lang="ko-KR" altLang="en-US" sz="12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rgbClr val="EEEE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09750666"/>
                  </a:ext>
                </a:extLst>
              </a:tr>
              <a:tr h="85070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K-</a:t>
                      </a:r>
                      <a:r>
                        <a:rPr lang="en-US" altLang="ko-KR" sz="1100" b="1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Medoids</a:t>
                      </a:r>
                      <a:endParaRPr lang="en-US" altLang="ko-KR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Clustering</a:t>
                      </a:r>
                      <a:endParaRPr lang="ko-KR" altLang="en-US" sz="11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기존 </a:t>
                      </a:r>
                      <a:r>
                        <a:rPr lang="en-US" altLang="ko-KR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LPG</a:t>
                      </a:r>
                      <a:r>
                        <a:rPr lang="ko-KR" altLang="en-US" sz="1100" b="0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 충전소 위치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42552627"/>
                  </a:ext>
                </a:extLst>
              </a:tr>
              <a:tr h="224380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Maximal Covering 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Location Problem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b="1" i="0" u="none" strike="noStrike" cap="none" dirty="0">
                          <a:solidFill>
                            <a:srgbClr val="000000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  <a:cs typeface="Arial"/>
                          <a:sym typeface="Arial"/>
                        </a:rPr>
                        <a:t>(MCLP)</a:t>
                      </a:r>
                      <a:endParaRPr lang="ko-KR" altLang="en-US" sz="1100" b="1" i="0" u="none" strike="noStrike" cap="none" dirty="0">
                        <a:solidFill>
                          <a:srgbClr val="000000"/>
                        </a:solidFill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algn="ctr" latinLnBrk="1"/>
                      <a:endParaRPr lang="ko-KR" altLang="en-US" sz="1100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LPG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총 인구 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자동차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 err="1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수소차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 등록대수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기존 수소 충전소 위치</a:t>
                      </a:r>
                      <a:endParaRPr lang="en-US" altLang="ko-KR" sz="1100" b="0" i="0" u="none" strike="noStrike" cap="none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  <a:cs typeface="Arial"/>
                        <a:sym typeface="Arial"/>
                      </a:endParaRPr>
                    </a:p>
                    <a:p>
                      <a:pPr marL="360000" marR="0" lvl="0" indent="-17145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1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종 보호시설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(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학교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, </a:t>
                      </a:r>
                      <a:r>
                        <a:rPr lang="ko-KR" altLang="en-US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유치원</a:t>
                      </a:r>
                      <a:r>
                        <a:rPr lang="en-US" altLang="ko-KR" sz="1100" b="0" i="0" u="none" strike="noStrike" cap="none" dirty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  <a:cs typeface="Arial"/>
                          <a:sym typeface="Arial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573359512"/>
                  </a:ext>
                </a:extLst>
              </a:tr>
            </a:tbl>
          </a:graphicData>
        </a:graphic>
      </p:graphicFrame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1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분석모델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28652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18</a:t>
            </a:fld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xmlns="" id="{F905F422-C0E1-4CD0-AEE0-088DE48F3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01" y="932355"/>
            <a:ext cx="2070552" cy="1500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6767D98-035D-42FC-81D0-4921846E23B4}"/>
              </a:ext>
            </a:extLst>
          </p:cNvPr>
          <p:cNvSpPr txBox="1"/>
          <p:nvPr/>
        </p:nvSpPr>
        <p:spPr>
          <a:xfrm>
            <a:off x="3400230" y="2437925"/>
            <a:ext cx="622494" cy="208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3FA15378-DBEB-42F6-8FE0-979003B06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9002" y="932355"/>
            <a:ext cx="2070552" cy="150838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6366E93-684C-4887-B8B3-6DC772587EEC}"/>
              </a:ext>
            </a:extLst>
          </p:cNvPr>
          <p:cNvSpPr txBox="1"/>
          <p:nvPr/>
        </p:nvSpPr>
        <p:spPr>
          <a:xfrm>
            <a:off x="5539008" y="2465907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xmlns="" id="{146F2783-A71D-4B33-85BE-CB9C95001A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07" t="1709"/>
          <a:stretch/>
        </p:blipFill>
        <p:spPr>
          <a:xfrm>
            <a:off x="7021803" y="932355"/>
            <a:ext cx="1993392" cy="153958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2D51151F-3DD5-40CC-A3A0-F428FD76EF57}"/>
              </a:ext>
            </a:extLst>
          </p:cNvPr>
          <p:cNvSpPr txBox="1"/>
          <p:nvPr/>
        </p:nvSpPr>
        <p:spPr>
          <a:xfrm>
            <a:off x="7841135" y="2462723"/>
            <a:ext cx="748606" cy="2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 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08A8793-5455-47B3-8091-8F7005DAC4E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33"/>
          <a:stretch/>
        </p:blipFill>
        <p:spPr>
          <a:xfrm>
            <a:off x="2676201" y="2893933"/>
            <a:ext cx="2043154" cy="15045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E33F9948-2AED-4F15-ADD7-DE9FDBA75F15}"/>
              </a:ext>
            </a:extLst>
          </p:cNvPr>
          <p:cNvSpPr txBox="1"/>
          <p:nvPr/>
        </p:nvSpPr>
        <p:spPr>
          <a:xfrm>
            <a:off x="3450299" y="4425740"/>
            <a:ext cx="6584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(a) k =4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C08880F1-DF57-48FA-A18C-68CE868C4D08}"/>
              </a:ext>
            </a:extLst>
          </p:cNvPr>
          <p:cNvGrpSpPr/>
          <p:nvPr/>
        </p:nvGrpSpPr>
        <p:grpSpPr>
          <a:xfrm>
            <a:off x="267548" y="932355"/>
            <a:ext cx="2070552" cy="1671980"/>
            <a:chOff x="3456709" y="678873"/>
            <a:chExt cx="2209800" cy="1837959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2A3E98C7-DD35-4F1C-9A9C-7B130F69DCFD}"/>
                </a:ext>
              </a:extLst>
            </p:cNvPr>
            <p:cNvGrpSpPr/>
            <p:nvPr/>
          </p:nvGrpSpPr>
          <p:grpSpPr>
            <a:xfrm>
              <a:off x="3456709" y="678873"/>
              <a:ext cx="2209800" cy="1835361"/>
              <a:chOff x="3456709" y="678873"/>
              <a:chExt cx="2209800" cy="1835361"/>
            </a:xfrm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67018511-C893-4FAF-9665-9C191FA55569}"/>
                  </a:ext>
                </a:extLst>
              </p:cNvPr>
              <p:cNvSpPr/>
              <p:nvPr/>
            </p:nvSpPr>
            <p:spPr>
              <a:xfrm>
                <a:off x="3456709" y="678873"/>
                <a:ext cx="2209800" cy="1835361"/>
              </a:xfrm>
              <a:prstGeom prst="rect">
                <a:avLst/>
              </a:prstGeom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2" name="그림 21">
                <a:extLst>
                  <a:ext uri="{FF2B5EF4-FFF2-40B4-BE49-F238E27FC236}">
                    <a16:creationId xmlns:a16="http://schemas.microsoft.com/office/drawing/2014/main" xmlns="" id="{3D1647E3-5E4E-408B-AD81-4D52326EE2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46495" y="746294"/>
                <a:ext cx="2031704" cy="1557691"/>
              </a:xfrm>
              <a:prstGeom prst="rect">
                <a:avLst/>
              </a:prstGeom>
            </p:spPr>
          </p:pic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xmlns="" id="{F12CEC8F-3397-4DF3-BA89-110BD48B86AA}"/>
                </a:ext>
              </a:extLst>
            </p:cNvPr>
            <p:cNvSpPr txBox="1"/>
            <p:nvPr/>
          </p:nvSpPr>
          <p:spPr>
            <a:xfrm>
              <a:off x="3995069" y="2301388"/>
              <a:ext cx="121920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</a:t>
              </a:r>
              <a:r>
                <a:rPr lang="en-US" altLang="ko-KR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LPG </a:t>
              </a:r>
              <a:r>
                <a:rPr lang="ko-KR" altLang="en-US" sz="800" b="1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충전소 위치</a:t>
              </a: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F4ECF533-CF47-4EFA-A638-C86993B3581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079" r="4952"/>
          <a:stretch/>
        </p:blipFill>
        <p:spPr>
          <a:xfrm>
            <a:off x="4835303" y="2880559"/>
            <a:ext cx="2070552" cy="151826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133BD7D-A3D7-4524-B952-9566B0E99A9A}"/>
              </a:ext>
            </a:extLst>
          </p:cNvPr>
          <p:cNvSpPr txBox="1"/>
          <p:nvPr/>
        </p:nvSpPr>
        <p:spPr>
          <a:xfrm>
            <a:off x="5579112" y="4425740"/>
            <a:ext cx="78584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(b) k =13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0B88D5FA-F520-4E51-AC6B-A4404D08F7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1803" y="2880559"/>
            <a:ext cx="2031704" cy="153971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23C0A8F6-2679-4543-8D66-C63DD78BFDF8}"/>
              </a:ext>
            </a:extLst>
          </p:cNvPr>
          <p:cNvSpPr txBox="1"/>
          <p:nvPr/>
        </p:nvSpPr>
        <p:spPr>
          <a:xfrm>
            <a:off x="7835352" y="4437196"/>
            <a:ext cx="78190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(c) k =28</a:t>
            </a:r>
            <a:endParaRPr lang="ko-KR" altLang="en-US" sz="8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DE1D7ECF-EED8-4C63-A7FA-7F1DB4CD533D}"/>
              </a:ext>
            </a:extLst>
          </p:cNvPr>
          <p:cNvSpPr txBox="1"/>
          <p:nvPr/>
        </p:nvSpPr>
        <p:spPr>
          <a:xfrm>
            <a:off x="4904073" y="2621785"/>
            <a:ext cx="20154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선행연구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</a:t>
            </a:r>
            <a:endParaRPr lang="ko-KR" altLang="en-US" sz="9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AC21899-D7D0-439A-A94D-287E66FE050C}"/>
              </a:ext>
            </a:extLst>
          </p:cNvPr>
          <p:cNvSpPr txBox="1"/>
          <p:nvPr/>
        </p:nvSpPr>
        <p:spPr>
          <a:xfrm>
            <a:off x="4855798" y="4593177"/>
            <a:ext cx="20569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K-Medoids clustering </a:t>
            </a:r>
            <a:r>
              <a:rPr lang="ko-KR" altLang="en-US" sz="9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결과</a:t>
            </a:r>
          </a:p>
        </p:txBody>
      </p:sp>
      <p:graphicFrame>
        <p:nvGraphicFramePr>
          <p:cNvPr id="229" name="표 229">
            <a:extLst>
              <a:ext uri="{FF2B5EF4-FFF2-40B4-BE49-F238E27FC236}">
                <a16:creationId xmlns:a16="http://schemas.microsoft.com/office/drawing/2014/main" xmlns="" id="{683A1C04-FC33-4F91-8C9B-F6E76B0A63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462436"/>
              </p:ext>
            </p:extLst>
          </p:nvPr>
        </p:nvGraphicFramePr>
        <p:xfrm>
          <a:off x="290461" y="3151832"/>
          <a:ext cx="2047640" cy="6383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601502">
                  <a:extLst>
                    <a:ext uri="{9D8B030D-6E8A-4147-A177-3AD203B41FA5}">
                      <a16:colId xmlns:a16="http://schemas.microsoft.com/office/drawing/2014/main" xmlns="" val="2853766021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xmlns="" val="2585956510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xmlns="" val="847073596"/>
                    </a:ext>
                  </a:extLst>
                </a:gridCol>
                <a:gridCol w="482046">
                  <a:extLst>
                    <a:ext uri="{9D8B030D-6E8A-4147-A177-3AD203B41FA5}">
                      <a16:colId xmlns:a16="http://schemas.microsoft.com/office/drawing/2014/main" xmlns="" val="3018054311"/>
                    </a:ext>
                  </a:extLst>
                </a:gridCol>
              </a:tblGrid>
              <a:tr h="2674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년도</a:t>
                      </a: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2019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2020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2022</a:t>
                      </a:r>
                      <a:endParaRPr lang="ko-KR" altLang="en-US" sz="7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98763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 err="1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수소충전소</a:t>
                      </a:r>
                      <a:endParaRPr lang="en-US" altLang="ko-KR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</a:t>
                      </a:r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7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28</a:t>
                      </a:r>
                      <a:endParaRPr lang="ko-KR" altLang="en-US" sz="7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803025716"/>
                  </a:ext>
                </a:extLst>
              </a:tr>
            </a:tbl>
          </a:graphicData>
        </a:graphic>
      </p:graphicFrame>
      <p:sp>
        <p:nvSpPr>
          <p:cNvPr id="62" name="TextBox 61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204203" y="3822450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</p:txBody>
      </p:sp>
      <p:grpSp>
        <p:nvGrpSpPr>
          <p:cNvPr id="37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8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9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K-</a:t>
              </a:r>
              <a:r>
                <a:rPr lang="en-US" altLang="ko-KR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Medoids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Clustering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분석 결과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EAC21899-D7D0-439A-A94D-287E66FE050C}"/>
              </a:ext>
            </a:extLst>
          </p:cNvPr>
          <p:cNvSpPr txBox="1"/>
          <p:nvPr/>
        </p:nvSpPr>
        <p:spPr>
          <a:xfrm>
            <a:off x="238122" y="2957548"/>
            <a:ext cx="205696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Table. 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서울시 예상 </a:t>
            </a:r>
            <a:r>
              <a:rPr lang="ko-KR" altLang="en-US" sz="700" b="1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수소충전소</a:t>
            </a:r>
            <a:r>
              <a:rPr lang="ko-KR" altLang="en-US" sz="7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개수</a:t>
            </a:r>
          </a:p>
        </p:txBody>
      </p:sp>
    </p:spTree>
    <p:extLst>
      <p:ext uri="{BB962C8B-B14F-4D97-AF65-F5344CB8AC3E}">
        <p14:creationId xmlns:p14="http://schemas.microsoft.com/office/powerpoint/2010/main" val="4294630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693" y="1425728"/>
            <a:ext cx="3351004" cy="2035222"/>
            <a:chOff x="149693" y="1425728"/>
            <a:chExt cx="3351004" cy="2035222"/>
          </a:xfrm>
        </p:grpSpPr>
        <p:grpSp>
          <p:nvGrpSpPr>
            <p:cNvPr id="15" name="그룹 14"/>
            <p:cNvGrpSpPr/>
            <p:nvPr/>
          </p:nvGrpSpPr>
          <p:grpSpPr>
            <a:xfrm>
              <a:off x="149693" y="1425728"/>
              <a:ext cx="3351004" cy="2035222"/>
              <a:chOff x="145226" y="3783307"/>
              <a:chExt cx="3351004" cy="203522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3"/>
              <a:srcRect l="24924" t="17488" b="2988"/>
              <a:stretch/>
            </p:blipFill>
            <p:spPr>
              <a:xfrm>
                <a:off x="1315698" y="3978300"/>
                <a:ext cx="2180532" cy="1840229"/>
              </a:xfrm>
              <a:prstGeom prst="rect">
                <a:avLst/>
              </a:prstGeom>
            </p:spPr>
          </p:pic>
          <p:sp>
            <p:nvSpPr>
              <p:cNvPr id="19" name="직사각형 18"/>
              <p:cNvSpPr/>
              <p:nvPr/>
            </p:nvSpPr>
            <p:spPr>
              <a:xfrm>
                <a:off x="145226" y="3783307"/>
                <a:ext cx="3315805" cy="18546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359" y="3960420"/>
                <a:ext cx="1036410" cy="1743172"/>
              </a:xfrm>
              <a:prstGeom prst="rect">
                <a:avLst/>
              </a:prstGeom>
            </p:spPr>
          </p:pic>
        </p:grpSp>
        <p:sp>
          <p:nvSpPr>
            <p:cNvPr id="16" name="TextBox 15"/>
            <p:cNvSpPr txBox="1"/>
            <p:nvPr/>
          </p:nvSpPr>
          <p:spPr>
            <a:xfrm>
              <a:off x="1698279" y="2558538"/>
              <a:ext cx="415498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해당</a:t>
              </a:r>
              <a:endParaRPr lang="en-US" altLang="ko-KR" sz="1050" dirty="0">
                <a:solidFill>
                  <a:srgbClr val="548038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r>
                <a:rPr lang="ko-KR" altLang="en-US" sz="1050" dirty="0">
                  <a:solidFill>
                    <a:srgbClr val="548038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지역</a:t>
              </a: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1482090" y="1630246"/>
              <a:ext cx="182880" cy="175693"/>
            </a:xfrm>
            <a:prstGeom prst="rect">
              <a:avLst/>
            </a:prstGeom>
            <a:solidFill>
              <a:srgbClr val="F1EC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구부러진 연결선 26"/>
            <p:cNvCxnSpPr/>
            <p:nvPr/>
          </p:nvCxnSpPr>
          <p:spPr>
            <a:xfrm rot="16200000" flipH="1">
              <a:off x="953910" y="1624290"/>
              <a:ext cx="675540" cy="632640"/>
            </a:xfrm>
            <a:prstGeom prst="curvedConnector3">
              <a:avLst>
                <a:gd name="adj1" fmla="val -21063"/>
              </a:avLst>
            </a:prstGeom>
            <a:ln w="38100">
              <a:solidFill>
                <a:srgbClr val="00AFE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/>
          <p:cNvGrpSpPr/>
          <p:nvPr/>
        </p:nvGrpSpPr>
        <p:grpSpPr>
          <a:xfrm>
            <a:off x="181290" y="1298076"/>
            <a:ext cx="3272929" cy="2417124"/>
            <a:chOff x="33488" y="3283459"/>
            <a:chExt cx="3272929" cy="2417124"/>
          </a:xfrm>
        </p:grpSpPr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xmlns="" id="{64E17122-8BD2-4574-A387-08E0E64BA3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18"/>
            <a:stretch/>
          </p:blipFill>
          <p:spPr bwMode="auto">
            <a:xfrm>
              <a:off x="322202" y="3283459"/>
              <a:ext cx="2984215" cy="24166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직사각형 4"/>
            <p:cNvSpPr/>
            <p:nvPr/>
          </p:nvSpPr>
          <p:spPr>
            <a:xfrm>
              <a:off x="33488" y="3584552"/>
              <a:ext cx="1100107" cy="21160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2232" y="3585422"/>
              <a:ext cx="1036410" cy="524301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443062" y="3816737"/>
            <a:ext cx="269176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격자 중심점에 정보 할당 방법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4D388DC1-0BEE-47F1-8447-D83D1FE99341}"/>
              </a:ext>
            </a:extLst>
          </p:cNvPr>
          <p:cNvSpPr txBox="1"/>
          <p:nvPr/>
        </p:nvSpPr>
        <p:spPr>
          <a:xfrm>
            <a:off x="3775775" y="1298076"/>
            <a:ext cx="522214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인구현황데이터는 현재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100mX100m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기준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64676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개의 격자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(grid)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로 나누어져 있는 상태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각 격자의 가운데에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(center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을 찍음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격자의 중심점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(Central point)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에 정규화된 인구 수 정보 할당 </a:t>
            </a: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200" dirty="0"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자동차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등록대수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LPG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학교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(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초중고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),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유치원 지역에 해당하는 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Point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를 모두 추출 후</a:t>
            </a:r>
            <a:r>
              <a:rPr lang="en-US" altLang="ko-KR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, </a:t>
            </a:r>
            <a:r>
              <a:rPr lang="ko-KR" altLang="en-US" sz="1200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격자 중심점에 해당 정보 할당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19</a:t>
            </a:fld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6144" y="989308"/>
            <a:ext cx="31502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입지선정을 위한 지역특성 요소 추출</a:t>
            </a:r>
          </a:p>
        </p:txBody>
      </p:sp>
      <p:grpSp>
        <p:nvGrpSpPr>
          <p:cNvPr id="18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1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2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2023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>
            <a:spLocks noGrp="1"/>
          </p:cNvSpPr>
          <p:nvPr>
            <p:ph type="title"/>
          </p:nvPr>
        </p:nvSpPr>
        <p:spPr>
          <a:xfrm>
            <a:off x="3705517" y="264172"/>
            <a:ext cx="173296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목 차</a:t>
            </a:r>
            <a:endParaRPr sz="4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8" name="Google Shape;198;p32"/>
          <p:cNvSpPr txBox="1">
            <a:spLocks noGrp="1"/>
          </p:cNvSpPr>
          <p:nvPr>
            <p:ph type="ctrTitle" idx="2"/>
          </p:nvPr>
        </p:nvSpPr>
        <p:spPr>
          <a:xfrm>
            <a:off x="2413629" y="1229604"/>
            <a:ext cx="4316742" cy="18720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</a:pP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01. </a:t>
            </a:r>
            <a:r>
              <a:rPr lang="ko-KR" altLang="en-US" sz="2400" dirty="0"/>
              <a:t>주제 선정배경 및 서비스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02. </a:t>
            </a:r>
            <a:r>
              <a:rPr lang="ko-KR" altLang="en-US" sz="2400" dirty="0"/>
              <a:t>데이터 수집 및 전처리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03. </a:t>
            </a:r>
            <a:r>
              <a:rPr lang="ko-KR" altLang="en-US" sz="2400" dirty="0"/>
              <a:t>수소 충전소 입지 분석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04. </a:t>
            </a:r>
            <a:r>
              <a:rPr lang="ko-KR" altLang="en-US" sz="2400" dirty="0"/>
              <a:t>서비스 구현</a:t>
            </a:r>
            <a:r>
              <a:rPr lang="en-US" altLang="ko-KR" sz="2400" dirty="0"/>
              <a:t/>
            </a:r>
            <a:br>
              <a:rPr lang="en-US" altLang="ko-KR" sz="2400" dirty="0"/>
            </a:br>
            <a:r>
              <a:rPr lang="en-US" altLang="ko-KR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05. </a:t>
            </a:r>
            <a:r>
              <a:rPr lang="ko-KR" altLang="en-US" sz="2400" dirty="0"/>
              <a:t>기대효과</a:t>
            </a:r>
            <a:endParaRPr sz="24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b="12626"/>
          <a:stretch/>
        </p:blipFill>
        <p:spPr>
          <a:xfrm>
            <a:off x="6284563" y="2952257"/>
            <a:ext cx="2859437" cy="1872007"/>
          </a:xfrm>
          <a:prstGeom prst="rect">
            <a:avLst/>
          </a:prstGeom>
        </p:spPr>
      </p:pic>
      <p:sp>
        <p:nvSpPr>
          <p:cNvPr id="5" name="모서리가 둥근 사각형 설명선 4"/>
          <p:cNvSpPr/>
          <p:nvPr/>
        </p:nvSpPr>
        <p:spPr>
          <a:xfrm>
            <a:off x="7158497" y="2846531"/>
            <a:ext cx="1247623" cy="510159"/>
          </a:xfrm>
          <a:prstGeom prst="wedgeRoundRectCallout">
            <a:avLst>
              <a:gd name="adj1" fmla="val 28416"/>
              <a:gd name="adj2" fmla="val 81177"/>
              <a:gd name="adj3" fmla="val 16667"/>
            </a:avLst>
          </a:prstGeom>
          <a:solidFill>
            <a:srgbClr val="C5E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에이치아이</a:t>
            </a:r>
            <a:r>
              <a:rPr lang="ko-KR" altLang="en-US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 </a:t>
            </a:r>
            <a:r>
              <a:rPr lang="ko-KR" altLang="en-US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나눔스퀘어 ExtraBold" panose="020B0600000101010101" pitchFamily="50" charset="-127"/>
                <a:sym typeface="Montserrat"/>
              </a:rPr>
              <a:t>에이치투</a:t>
            </a:r>
            <a:endParaRPr lang="ko-KR" altLang="en-US" b="1" dirty="0">
              <a:solidFill>
                <a:schemeClr val="accent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나눔스퀘어 ExtraBold" panose="020B0600000101010101" pitchFamily="50" charset="-127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20</a:t>
            </a:fld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7817" y="726213"/>
            <a:ext cx="572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Maximal Covering Location Problem (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최대지역커버 문제</a:t>
            </a: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</a:t>
            </a:r>
          </a:p>
          <a:p>
            <a:pPr marL="457200" indent="-342900">
              <a:buClr>
                <a:schemeClr val="dk2"/>
              </a:buClr>
              <a:buSzPts val="1800"/>
            </a:pPr>
            <a:endParaRPr lang="ko-KR" altLang="en-US" sz="16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xmlns="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60994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xmlns="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xmlns="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xmlns="" val="2476805056"/>
                        </a:ext>
                      </a:extLst>
                    </a:gridCol>
                  </a:tblGrid>
                  <a:tr h="36746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나눔스퀘어" panose="020B0600000101010101" pitchFamily="50" charset="-127"/>
                                  </a:rPr>
                                  <m:t>𝑚𝑎𝑥𝑖𝑚𝑖𝑧𝑒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7"/>
                                      </m:r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𝐼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나눔스퀘어" panose="020B0600000101010101" pitchFamily="50" charset="-127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130922049"/>
                      </a:ext>
                    </a:extLst>
                  </a:tr>
                  <a:tr h="381171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1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>
                              <a:srgbClr val="000000"/>
                            </a:buClr>
                            <a:buSzTx/>
                            <a:buFont typeface="Arial"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𝐽</m:t>
                                    </m:r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=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</m:nary>
                              </m:oMath>
                            </m:oMathPara>
                          </a14:m>
                          <a:endParaRPr lang="ko-KR" altLang="en-US" sz="900" dirty="0">
                            <a:solidFill>
                              <a:schemeClr val="tx1"/>
                            </a:solidFill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516548028"/>
                      </a:ext>
                    </a:extLst>
                  </a:tr>
                  <a:tr h="383244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≤</m:t>
                                </m:r>
                                <m:nary>
                                  <m:naryPr>
                                    <m:chr m:val="∑"/>
                                    <m:supHide m:val="on"/>
                                    <m:ctrlP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</m:ctrlPr>
                                  </m:naryPr>
                                  <m:sub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나눔스퀘어" panose="020B0600000101010101" pitchFamily="50" charset="-127"/>
                                      </a:rPr>
                                      <m:t>𝑗</m:t>
                                    </m:r>
                                    <m:r>
                                      <a:rPr lang="en-US" altLang="ko-KR" sz="9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b>
                                  <m:sup/>
                                  <m:e>
                                    <m:sSub>
                                      <m:sSubPr>
                                        <m:ctrlP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ko-KR" sz="9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sub>
                                    </m:sSub>
                                  </m:e>
                                </m:nary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𝑓𝑜𝑟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𝑎𝑙𝑙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∈</m:t>
                                </m:r>
                                <m:r>
                                  <a:rPr lang="en-US" altLang="ko-KR" sz="9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𝐼</m:t>
                                </m:r>
                              </m:oMath>
                            </m:oMathPara>
                          </a14:m>
                          <a:endParaRPr lang="ko-KR" altLang="en-US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679406038"/>
                      </a:ext>
                    </a:extLst>
                  </a:tr>
                  <a:tr h="1461305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xmlns="" val="276988399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표 16">
                <a:extLst>
                  <a:ext uri="{FF2B5EF4-FFF2-40B4-BE49-F238E27FC236}">
                    <a16:creationId xmlns:a16="http://schemas.microsoft.com/office/drawing/2014/main" id="{D8892870-6418-4514-B12C-405A776C9AE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314906"/>
                  </p:ext>
                </p:extLst>
              </p:nvPr>
            </p:nvGraphicFramePr>
            <p:xfrm>
              <a:off x="318526" y="1770241"/>
              <a:ext cx="4761241" cy="2843405"/>
            </p:xfrm>
            <a:graphic>
              <a:graphicData uri="http://schemas.openxmlformats.org/drawingml/2006/table">
                <a:tbl>
                  <a:tblPr firstRow="1" bandRow="1">
                    <a:tableStyleId>{72FC3F81-A05E-4C6C-82A8-8F35BC810176}</a:tableStyleId>
                  </a:tblPr>
                  <a:tblGrid>
                    <a:gridCol w="886215">
                      <a:extLst>
                        <a:ext uri="{9D8B030D-6E8A-4147-A177-3AD203B41FA5}">
                          <a16:colId xmlns:a16="http://schemas.microsoft.com/office/drawing/2014/main" val="3802758282"/>
                        </a:ext>
                      </a:extLst>
                    </a:gridCol>
                    <a:gridCol w="1788452">
                      <a:extLst>
                        <a:ext uri="{9D8B030D-6E8A-4147-A177-3AD203B41FA5}">
                          <a16:colId xmlns:a16="http://schemas.microsoft.com/office/drawing/2014/main" val="3802231999"/>
                        </a:ext>
                      </a:extLst>
                    </a:gridCol>
                    <a:gridCol w="2086574">
                      <a:extLst>
                        <a:ext uri="{9D8B030D-6E8A-4147-A177-3AD203B41FA5}">
                          <a16:colId xmlns:a16="http://schemas.microsoft.com/office/drawing/2014/main" val="2476805056"/>
                        </a:ext>
                      </a:extLst>
                    </a:gridCol>
                  </a:tblGrid>
                  <a:tr h="42437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목적구문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111429" r="-117747" b="-57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solidFill>
                                <a:schemeClr val="tx1"/>
                              </a:solidFill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가중치를 고려하여 가장 많은 수요를 포함하는 수소 충전소 위치 선정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30922049"/>
                      </a:ext>
                    </a:extLst>
                  </a:tr>
                  <a:tr h="439865">
                    <a:tc rowSpan="2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205556" r="-117747" b="-45555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배치되는 최대 수소 충전소 개수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6548028"/>
                      </a:ext>
                    </a:extLst>
                  </a:tr>
                  <a:tr h="442278">
                    <a:tc vMerge="1"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1200" dirty="0">
                              <a:latin typeface="나눔스퀘어 ExtraBold" panose="020B0600000101010101" pitchFamily="50" charset="-127"/>
                              <a:ea typeface="나눔스퀘어 ExtraBold" panose="020B0600000101010101" pitchFamily="50" charset="-127"/>
                            </a:rPr>
                            <a:t>제약구문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3"/>
                          <a:stretch>
                            <a:fillRect l="-50171" t="-301370" r="-117747" b="-34931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각 수소 충전소는 반지름</a:t>
                          </a:r>
                          <a:r>
                            <a:rPr lang="en-US" altLang="ko-KR" sz="900" dirty="0" smtClean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(500m</a:t>
                          </a:r>
                          <a:r>
                            <a:rPr lang="en-US" altLang="ko-KR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의 </a:t>
                          </a:r>
                          <a:endParaRPr lang="en-US" altLang="ko-KR" sz="9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 latinLnBrk="1"/>
                          <a:r>
                            <a:rPr lang="ko-KR" altLang="en-US" sz="9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영향권을 가짐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79406038"/>
                      </a:ext>
                    </a:extLst>
                  </a:tr>
                  <a:tr h="1536891">
                    <a:tc>
                      <a:txBody>
                        <a:bodyPr/>
                        <a:lstStyle/>
                        <a:p>
                          <a:pPr algn="ctr" latinLnBrk="1"/>
                          <a:r>
                            <a:rPr lang="ko-KR" altLang="en-US" sz="900" b="1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변수 설명 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gridSpan="2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설치해야하는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8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격자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개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구축 가능한 후보지역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index 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I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수요포인트 집합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(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모든 격자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)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 충전소 구축 가능한 후보지역 집합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K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총 </a:t>
                          </a:r>
                          <a:r>
                            <a:rPr lang="ko-KR" altLang="en-US" sz="10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설치해야하는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수소충전소 개수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x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수소충전소 후보지역 중 위치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j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에 수소충전소가 설치되면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y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적어도 하나의 수소충전소로 그 포인트가 커버되면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1,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그렇지 않으면 </a:t>
                          </a: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0</a:t>
                          </a:r>
                        </a:p>
                        <a:p>
                          <a:pPr algn="l" latinLnBrk="1">
                            <a:lnSpc>
                              <a:spcPct val="150000"/>
                            </a:lnSpc>
                          </a:pPr>
                          <a:r>
                            <a:rPr lang="en-US" altLang="ko-KR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w : </a:t>
                          </a:r>
                          <a:r>
                            <a:rPr lang="ko-KR" altLang="en-US" sz="10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가중치</a:t>
                          </a:r>
                        </a:p>
                      </a:txBody>
                      <a:tcPr anchor="ctr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69883993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407" t="49257" r="48345" b="5302"/>
          <a:stretch/>
        </p:blipFill>
        <p:spPr>
          <a:xfrm>
            <a:off x="5079767" y="1679064"/>
            <a:ext cx="3252602" cy="30257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127722" y="2842371"/>
            <a:ext cx="1383203" cy="530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커버리지 거리</a:t>
            </a:r>
            <a:endParaRPr lang="en-US" altLang="ko-KR" sz="10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(covered distance)</a:t>
            </a:r>
          </a:p>
          <a:p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500m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로 가정</a:t>
            </a: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4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5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최적화 문제 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317" y="2319656"/>
            <a:ext cx="463400" cy="463400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6737" y="3523616"/>
            <a:ext cx="463400" cy="46340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5480715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26563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04777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666989" y="412232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80715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226563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904777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666989" y="3534643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6904777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666989" y="2918252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480715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226563" y="2918117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904777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666989" y="2288431"/>
            <a:ext cx="27122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0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80715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6226563" y="2288431"/>
            <a:ext cx="2438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solidFill>
                  <a:srgbClr val="C0000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endParaRPr lang="ko-KR" altLang="en-US" sz="1100" b="1" dirty="0">
              <a:solidFill>
                <a:srgbClr val="C00000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577852" y="1516652"/>
            <a:ext cx="61908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W :</a:t>
            </a:r>
            <a:r>
              <a:rPr lang="ko-KR" altLang="en-US" sz="800" b="1" dirty="0">
                <a:solidFill>
                  <a:srgbClr val="003BA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가중치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383889" y="1697766"/>
            <a:ext cx="8130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800" b="1" dirty="0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0, 1 : </a:t>
            </a:r>
            <a:r>
              <a:rPr lang="ko-KR" altLang="en-US" sz="800" b="1" dirty="0" err="1">
                <a:solidFill>
                  <a:srgbClr val="C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커버여부</a:t>
            </a:r>
            <a:endParaRPr lang="ko-KR" altLang="en-US" sz="800" b="1" dirty="0">
              <a:solidFill>
                <a:srgbClr val="C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39575" y="1176461"/>
            <a:ext cx="57406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제한된 시설물의 개수로 지역 수요를 최대한 커버할 수 있는지 파악하기 위한 입지 선정 모델링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5448731" y="1926373"/>
            <a:ext cx="2521072" cy="307777"/>
            <a:chOff x="5448731" y="1926373"/>
            <a:chExt cx="2521072" cy="307777"/>
          </a:xfrm>
        </p:grpSpPr>
        <p:sp>
          <p:nvSpPr>
            <p:cNvPr id="17" name="TextBox 16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58" name="그룹 57"/>
          <p:cNvGrpSpPr/>
          <p:nvPr/>
        </p:nvGrpSpPr>
        <p:grpSpPr>
          <a:xfrm>
            <a:off x="5480715" y="2545013"/>
            <a:ext cx="2521072" cy="307777"/>
            <a:chOff x="5448731" y="1926373"/>
            <a:chExt cx="2521072" cy="307777"/>
          </a:xfrm>
        </p:grpSpPr>
        <p:sp>
          <p:nvSpPr>
            <p:cNvPr id="59" name="TextBox 5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3" name="그룹 62"/>
          <p:cNvGrpSpPr/>
          <p:nvPr/>
        </p:nvGrpSpPr>
        <p:grpSpPr>
          <a:xfrm>
            <a:off x="5445532" y="3146105"/>
            <a:ext cx="2521072" cy="307777"/>
            <a:chOff x="5448731" y="1926373"/>
            <a:chExt cx="2521072" cy="307777"/>
          </a:xfrm>
        </p:grpSpPr>
        <p:sp>
          <p:nvSpPr>
            <p:cNvPr id="64" name="TextBox 63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  <p:grpSp>
        <p:nvGrpSpPr>
          <p:cNvPr id="68" name="그룹 67"/>
          <p:cNvGrpSpPr/>
          <p:nvPr/>
        </p:nvGrpSpPr>
        <p:grpSpPr>
          <a:xfrm>
            <a:off x="5443368" y="3749449"/>
            <a:ext cx="2521072" cy="307777"/>
            <a:chOff x="5448731" y="1926373"/>
            <a:chExt cx="2521072" cy="307777"/>
          </a:xfrm>
        </p:grpSpPr>
        <p:sp>
          <p:nvSpPr>
            <p:cNvPr id="69" name="TextBox 68"/>
            <p:cNvSpPr txBox="1"/>
            <p:nvPr/>
          </p:nvSpPr>
          <p:spPr>
            <a:xfrm>
              <a:off x="5448731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74100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899469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7624837" y="1926373"/>
              <a:ext cx="34496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003BA1"/>
                  </a:solidFill>
                  <a:latin typeface="Segoe Script" panose="030B0504020000000003" pitchFamily="66" charset="0"/>
                </a:rPr>
                <a:t>w</a:t>
              </a:r>
              <a:endParaRPr lang="ko-KR" altLang="en-US" b="1" dirty="0">
                <a:solidFill>
                  <a:srgbClr val="003BA1"/>
                </a:solidFill>
                <a:latin typeface="Segoe Script" panose="030B0504020000000003" pitchFamily="66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53190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xmlns="" id="{4D388DC1-0BEE-47F1-8447-D83D1FE99341}"/>
                  </a:ext>
                </a:extLst>
              </p:cNvPr>
              <p:cNvSpPr txBox="1"/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342900">
                  <a:lnSpc>
                    <a:spcPct val="150000"/>
                  </a:lnSpc>
                  <a:buClr>
                    <a:schemeClr val="dk2"/>
                  </a:buClr>
                  <a:buSzPts val="1800"/>
                  <a:buFont typeface="Wingdings" panose="05000000000000000000" pitchFamily="2" charset="2"/>
                  <a:buChar char="u"/>
                </a:pPr>
                <a:r>
                  <a:rPr lang="ko-KR" altLang="en-US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로지스틱 회귀분석</a:t>
                </a:r>
                <a:r>
                  <a:rPr lang="en-US" altLang="ko-KR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(Logistic regression)</a:t>
                </a: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Formulation</a:t>
                </a:r>
              </a:p>
              <a:p>
                <a:pPr marL="440550"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𝑦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= </m:t>
                      </m:r>
                      <m:sSub>
                        <m:sSubPr>
                          <m:ctrlP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0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1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sSub>
                        <m:sSub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2</m:t>
                          </m:r>
                        </m:sub>
                      </m:sSub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나눔스퀘어 ExtraBold" panose="020B0600000101010101" pitchFamily="50" charset="-127"/>
                        </a:rPr>
                        <m:t>+</m:t>
                      </m:r>
                      <m:r>
                        <a:rPr lang="en-US" altLang="ko-KR" sz="1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⋯+</m:t>
                      </m:r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ko-KR" altLang="en-US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𝛽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</m:ctrlPr>
                        </m:sSubPr>
                        <m:e>
                          <m:r>
                            <a:rPr lang="en-US" altLang="ko-KR" sz="1200" i="1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𝑋</m:t>
                          </m:r>
                        </m:e>
                        <m:sub>
                          <m:r>
                            <a:rPr lang="en-US" altLang="ko-KR" sz="1200" b="0" i="1" smtClean="0">
                              <a:latin typeface="Cambria Math" panose="02040503050406030204" pitchFamily="18" charset="0"/>
                              <a:ea typeface="나눔스퀘어 ExtraBold" panose="020B0600000101010101" pitchFamily="50" charset="-127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440550" lvl="2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X = (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정규화된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)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인구수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자동차 등록대수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, </a:t>
                </a:r>
                <a:r>
                  <a:rPr lang="ko-KR" altLang="en-US" sz="1200" dirty="0" err="1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수소차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등록대수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612000" lvl="1" indent="-171450">
                  <a:lnSpc>
                    <a:spcPct val="150000"/>
                  </a:lnSpc>
                  <a:buFontTx/>
                  <a:buChar char="-"/>
                </a:pP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Y =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 </a:t>
                </a:r>
                <a:r>
                  <a:rPr lang="en-US" altLang="ko-KR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LPG </a:t>
                </a:r>
                <a:r>
                  <a:rPr lang="ko-KR" altLang="en-US" sz="1200" dirty="0"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</a:rPr>
                  <a:t>충전소 설치 여부</a:t>
                </a: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88550" lvl="1">
                  <a:lnSpc>
                    <a:spcPct val="150000"/>
                  </a:lnSpc>
                </a:pPr>
                <a:endParaRPr lang="en-US" altLang="ko-KR" sz="1200" dirty="0">
                  <a:latin typeface="나눔스퀘어_ac ExtraBold" panose="020B0600000101010101" pitchFamily="50" charset="-127"/>
                  <a:ea typeface="나눔스퀘어_ac ExtraBold" panose="020B0600000101010101" pitchFamily="50" charset="-127"/>
                </a:endParaRPr>
              </a:p>
              <a:p>
                <a:pPr marL="114300">
                  <a:lnSpc>
                    <a:spcPct val="150000"/>
                  </a:lnSpc>
                  <a:buClr>
                    <a:schemeClr val="dk2"/>
                  </a:buClr>
                  <a:buSzPts val="1800"/>
                </a:pP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        - 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수소충전소 입지선정 지수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= X feature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의 </a:t>
                </a:r>
                <a:r>
                  <a:rPr lang="en-US" altLang="ko-KR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coefficient </a:t>
                </a:r>
                <a:r>
                  <a:rPr lang="ko-KR" altLang="en-US" sz="1200" dirty="0">
                    <a:solidFill>
                      <a:schemeClr val="dk1"/>
                    </a:solidFill>
                    <a:latin typeface="나눔스퀘어_ac ExtraBold" panose="020B0600000101010101" pitchFamily="50" charset="-127"/>
                    <a:ea typeface="나눔스퀘어_ac ExtraBold" panose="020B0600000101010101" pitchFamily="50" charset="-127"/>
                    <a:cs typeface="Montserrat"/>
                  </a:rPr>
                  <a:t>결과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D388DC1-0BEE-47F1-8447-D83D1FE99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307" y="1067601"/>
                <a:ext cx="8345880" cy="235449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21</a:t>
            </a:fld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10A5654-7FAA-459D-8896-4DD73DFF8515}"/>
              </a:ext>
            </a:extLst>
          </p:cNvPr>
          <p:cNvSpPr txBox="1"/>
          <p:nvPr/>
        </p:nvSpPr>
        <p:spPr>
          <a:xfrm>
            <a:off x="157819" y="729047"/>
            <a:ext cx="36792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선형회귀분석을 통한 지역특성 가중치 산정</a:t>
            </a:r>
          </a:p>
        </p:txBody>
      </p:sp>
      <p:graphicFrame>
        <p:nvGraphicFramePr>
          <p:cNvPr id="8" name="표 16">
            <a:extLst>
              <a:ext uri="{FF2B5EF4-FFF2-40B4-BE49-F238E27FC236}">
                <a16:creationId xmlns:a16="http://schemas.microsoft.com/office/drawing/2014/main" xmlns="" id="{F876C319-BEDF-40C1-B96A-C8C0C1EC7D83}"/>
              </a:ext>
            </a:extLst>
          </p:cNvPr>
          <p:cNvGraphicFramePr>
            <a:graphicFrameLocks noGrp="1"/>
          </p:cNvGraphicFramePr>
          <p:nvPr/>
        </p:nvGraphicFramePr>
        <p:xfrm>
          <a:off x="2899401" y="3535640"/>
          <a:ext cx="1281120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281120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정규화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 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지역특성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인구수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자동차등록대수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수소차등록대수</a:t>
                      </a:r>
                      <a:endParaRPr lang="ko-KR" altLang="en-US" sz="1000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31076665"/>
                  </a:ext>
                </a:extLst>
              </a:tr>
            </a:tbl>
          </a:graphicData>
        </a:graphic>
      </p:graphicFrame>
      <p:graphicFrame>
        <p:nvGraphicFramePr>
          <p:cNvPr id="9" name="표 16">
            <a:extLst>
              <a:ext uri="{FF2B5EF4-FFF2-40B4-BE49-F238E27FC236}">
                <a16:creationId xmlns:a16="http://schemas.microsoft.com/office/drawing/2014/main" xmlns="" id="{67D95A3E-2C0C-4D1D-9797-2211061A1FA6}"/>
              </a:ext>
            </a:extLst>
          </p:cNvPr>
          <p:cNvGraphicFramePr>
            <a:graphicFrameLocks noGrp="1"/>
          </p:cNvGraphicFramePr>
          <p:nvPr/>
        </p:nvGraphicFramePr>
        <p:xfrm>
          <a:off x="4971071" y="3535639"/>
          <a:ext cx="1011801" cy="1034087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11801">
                  <a:extLst>
                    <a:ext uri="{9D8B030D-6E8A-4147-A177-3AD203B41FA5}">
                      <a16:colId xmlns:a16="http://schemas.microsoft.com/office/drawing/2014/main" xmlns="" val="3802758282"/>
                    </a:ext>
                  </a:extLst>
                </a:gridCol>
              </a:tblGrid>
              <a:tr h="3025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W (</a:t>
                      </a:r>
                      <a:r>
                        <a:rPr lang="ko-KR" altLang="en-US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가중치</a:t>
                      </a:r>
                      <a:r>
                        <a:rPr lang="en-US" altLang="ko-KR" sz="1000" dirty="0">
                          <a:solidFill>
                            <a:schemeClr val="bg1"/>
                          </a:solidFill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0922049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0.43195616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79406038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4.59406385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9883993"/>
                  </a:ext>
                </a:extLst>
              </a:tr>
              <a:tr h="243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latin typeface="나눔스퀘어_ac ExtraBold" panose="020B0600000101010101" pitchFamily="50" charset="-127"/>
                          <a:ea typeface="나눔스퀘어_ac ExtraBold" panose="020B0600000101010101" pitchFamily="50" charset="-127"/>
                        </a:rPr>
                        <a:t>-1.0288214</a:t>
                      </a:r>
                      <a:endParaRPr lang="ko-KR" altLang="en-US" sz="1000" b="1" dirty="0">
                        <a:latin typeface="나눔스퀘어_ac ExtraBold" panose="020B0600000101010101" pitchFamily="50" charset="-127"/>
                        <a:ea typeface="나눔스퀘어_ac Extra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610729716"/>
                  </a:ext>
                </a:extLst>
              </a:tr>
            </a:tbl>
          </a:graphicData>
        </a:graphic>
      </p:graphicFrame>
      <p:sp>
        <p:nvSpPr>
          <p:cNvPr id="10" name="같음 기호 9">
            <a:extLst>
              <a:ext uri="{FF2B5EF4-FFF2-40B4-BE49-F238E27FC236}">
                <a16:creationId xmlns:a16="http://schemas.microsoft.com/office/drawing/2014/main" xmlns="" id="{34423E75-0B52-43C0-A8A6-9F7E5CB64F5B}"/>
              </a:ext>
            </a:extLst>
          </p:cNvPr>
          <p:cNvSpPr/>
          <p:nvPr/>
        </p:nvSpPr>
        <p:spPr>
          <a:xfrm>
            <a:off x="4318896" y="3790658"/>
            <a:ext cx="457200" cy="354724"/>
          </a:xfrm>
          <a:prstGeom prst="mathEqual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6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7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입지선정지수 개발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87639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22</a:t>
            </a:fld>
            <a:endParaRPr lang="ko-KR" altLang="en-US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xmlns="" id="{509C48F9-54C9-42FC-9B19-0C61E7B17EBC}"/>
              </a:ext>
            </a:extLst>
          </p:cNvPr>
          <p:cNvCxnSpPr>
            <a:cxnSpLocks/>
          </p:cNvCxnSpPr>
          <p:nvPr/>
        </p:nvCxnSpPr>
        <p:spPr>
          <a:xfrm>
            <a:off x="4572241" y="729665"/>
            <a:ext cx="0" cy="3846538"/>
          </a:xfrm>
          <a:prstGeom prst="line">
            <a:avLst/>
          </a:prstGeom>
          <a:ln w="19050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8E5B047B-22B2-4157-8D97-D133F0B7492C}"/>
              </a:ext>
            </a:extLst>
          </p:cNvPr>
          <p:cNvSpPr/>
          <p:nvPr/>
        </p:nvSpPr>
        <p:spPr>
          <a:xfrm>
            <a:off x="641343" y="1261197"/>
            <a:ext cx="3672480" cy="24699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LPG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78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충전소는 같은 고압가스 규제를 받으며 정부에서도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활용 복합충전소를 구축할 계획을 가짐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위치 기반으로 수소 충전소 위치 제안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40550" lvl="1">
              <a:lnSpc>
                <a:spcPct val="150000"/>
              </a:lnSpc>
              <a:buSzPts val="1800"/>
            </a:pPr>
            <a:endParaRPr lang="ko-KR" altLang="en-US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CBBE341B-04C3-4FE7-ABA9-CA342CB04842}"/>
              </a:ext>
            </a:extLst>
          </p:cNvPr>
          <p:cNvSpPr txBox="1"/>
          <p:nvPr/>
        </p:nvSpPr>
        <p:spPr>
          <a:xfrm>
            <a:off x="4808388" y="824956"/>
            <a:ext cx="2837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법적 규제에 맞추어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제거된 항목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54DA827A-FD84-48B2-9355-CA5F0FFCD418}"/>
              </a:ext>
            </a:extLst>
          </p:cNvPr>
          <p:cNvSpPr txBox="1"/>
          <p:nvPr/>
        </p:nvSpPr>
        <p:spPr>
          <a:xfrm>
            <a:off x="641343" y="824956"/>
            <a:ext cx="36714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[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기존 </a:t>
            </a:r>
            <a:r>
              <a:rPr lang="en-US" altLang="ko-KR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LPG </a:t>
            </a:r>
            <a:r>
              <a:rPr lang="ko-KR" altLang="en-US" sz="14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 기반 후보지 추출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]</a:t>
            </a: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E99D6E1D-71C6-4E2B-8E62-9688A60A66F8}"/>
              </a:ext>
            </a:extLst>
          </p:cNvPr>
          <p:cNvSpPr/>
          <p:nvPr/>
        </p:nvSpPr>
        <p:spPr>
          <a:xfrm>
            <a:off x="4877697" y="1192230"/>
            <a:ext cx="36724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1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종 보호시설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: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학교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, 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유치원</a:t>
            </a:r>
            <a:endParaRPr lang="en-US" altLang="ko-KR" sz="1200" dirty="0">
              <a:solidFill>
                <a:schemeClr val="dk1"/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  <a:cs typeface="Montserrat"/>
            </a:endParaRP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안전관리법에 따라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 보호시설까지 </a:t>
            </a:r>
            <a:r>
              <a:rPr lang="en-US" altLang="ko-KR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17m </a:t>
            </a: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이상의 안전거리를 유지해야함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lvl="5" indent="-285750">
              <a:lnSpc>
                <a:spcPct val="150000"/>
              </a:lnSpc>
              <a:buSzPts val="1800"/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457200" lvl="5" indent="-342900">
              <a:lnSpc>
                <a:spcPct val="15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기존 수소 충전소 위치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서울시 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4</a:t>
            </a:r>
            <a:r>
              <a:rPr lang="ko-KR" altLang="en-US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개</a:t>
            </a:r>
            <a:r>
              <a:rPr lang="en-US" altLang="ko-KR" sz="1200" dirty="0">
                <a:solidFill>
                  <a:schemeClr val="dk1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  <a:cs typeface="Montserrat"/>
              </a:rPr>
              <a:t>)</a:t>
            </a:r>
          </a:p>
          <a:p>
            <a:pPr marL="612000" lvl="1" indent="-171450">
              <a:lnSpc>
                <a:spcPct val="150000"/>
              </a:lnSpc>
              <a:buSzPts val="1800"/>
              <a:buFontTx/>
              <a:buChar char="-"/>
            </a:pPr>
            <a:r>
              <a:rPr lang="ko-KR" altLang="en-US" sz="11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수소 충전소를 제외한 위치에 수소 충전소를 제안해야하기 때문에 제외</a:t>
            </a:r>
            <a:endParaRPr lang="en-US" altLang="ko-KR" sz="11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3EE41C25-1945-4D12-BA28-117C4A91834C}"/>
              </a:ext>
            </a:extLst>
          </p:cNvPr>
          <p:cNvSpPr txBox="1"/>
          <p:nvPr/>
        </p:nvSpPr>
        <p:spPr>
          <a:xfrm>
            <a:off x="5022705" y="4238018"/>
            <a:ext cx="136287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유치원 분포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8C3B0F02-A465-4FAD-80C4-EE5B81C7543C}"/>
              </a:ext>
            </a:extLst>
          </p:cNvPr>
          <p:cNvSpPr txBox="1"/>
          <p:nvPr/>
        </p:nvSpPr>
        <p:spPr>
          <a:xfrm>
            <a:off x="6479850" y="4238018"/>
            <a:ext cx="128592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1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종 보호시설</a:t>
            </a: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중 학교 분포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xmlns="" id="{0EE07966-45ED-46C4-9DF0-7371700492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55" b="-1"/>
          <a:stretch/>
        </p:blipFill>
        <p:spPr>
          <a:xfrm>
            <a:off x="7820935" y="3176935"/>
            <a:ext cx="1189943" cy="1021221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798BDFD-4801-43FE-B804-AA8925F0F589}"/>
              </a:ext>
            </a:extLst>
          </p:cNvPr>
          <p:cNvSpPr txBox="1"/>
          <p:nvPr/>
        </p:nvSpPr>
        <p:spPr>
          <a:xfrm>
            <a:off x="7950073" y="4238018"/>
            <a:ext cx="93166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indent="-342900">
              <a:buClr>
                <a:schemeClr val="dk2"/>
              </a:buClr>
              <a:buSzPts val="1800"/>
            </a:pPr>
            <a:r>
              <a:rPr lang="en-US" altLang="ko-KR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7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분포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xmlns="" id="{83845982-EFDF-4607-BAFA-DF913A1074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640" y="3190719"/>
            <a:ext cx="1367183" cy="101097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xmlns="" id="{C3260741-AE84-41AF-BBE6-8E53F954FB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7662" y="3190351"/>
            <a:ext cx="1242435" cy="1025826"/>
          </a:xfrm>
          <a:prstGeom prst="rect">
            <a:avLst/>
          </a:prstGeom>
        </p:spPr>
      </p:pic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56B7BFC9-B6C4-47E0-B14F-B689AAB8F726}"/>
              </a:ext>
            </a:extLst>
          </p:cNvPr>
          <p:cNvSpPr/>
          <p:nvPr/>
        </p:nvSpPr>
        <p:spPr>
          <a:xfrm>
            <a:off x="1812521" y="2652934"/>
            <a:ext cx="2209800" cy="18353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xmlns="" id="{282DC880-962D-467B-8560-AF0D9154FD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0760" y="3190351"/>
            <a:ext cx="1368000" cy="1048835"/>
          </a:xfrm>
          <a:prstGeom prst="rect">
            <a:avLst/>
          </a:prstGeom>
          <a:noFill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34C3EC77-EA47-4658-A549-77D8E6015644}"/>
              </a:ext>
            </a:extLst>
          </p:cNvPr>
          <p:cNvSpPr txBox="1"/>
          <p:nvPr/>
        </p:nvSpPr>
        <p:spPr>
          <a:xfrm>
            <a:off x="1877906" y="4311968"/>
            <a:ext cx="119832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Fig.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</a:t>
            </a:r>
            <a:r>
              <a:rPr lang="en-US" altLang="ko-KR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7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</a:p>
        </p:txBody>
      </p:sp>
      <p:grpSp>
        <p:nvGrpSpPr>
          <p:cNvPr id="29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후보지 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09014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D388DC1-0BEE-47F1-8447-D83D1FE99341}"/>
              </a:ext>
            </a:extLst>
          </p:cNvPr>
          <p:cNvSpPr txBox="1"/>
          <p:nvPr/>
        </p:nvSpPr>
        <p:spPr>
          <a:xfrm>
            <a:off x="5550901" y="1485655"/>
            <a:ext cx="3378954" cy="16435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후보지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78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개를 바탕으로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최대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77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수소충전소 위치 제안</a:t>
            </a:r>
            <a:endParaRPr lang="en-US" altLang="ko-KR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기존의 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LPG </a:t>
            </a:r>
            <a:r>
              <a:rPr lang="ko-KR" altLang="en-US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충전소 기반으로 인구수와 자동차 등록대수가 높은 지역을 우선순위로 하여 위치가 제안됨</a:t>
            </a:r>
            <a:r>
              <a:rPr lang="en-US" altLang="ko-KR" sz="12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ko-KR" altLang="en-US" sz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13006"/>
          <a:stretch/>
        </p:blipFill>
        <p:spPr>
          <a:xfrm>
            <a:off x="341701" y="1151018"/>
            <a:ext cx="5209200" cy="3350858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23</a:t>
            </a:fld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7818" y="726213"/>
            <a:ext cx="24349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>
              <a:buClr>
                <a:schemeClr val="dk2"/>
              </a:buClr>
              <a:buSzPts val="1800"/>
            </a:pPr>
            <a:r>
              <a:rPr lang="en-US" altLang="ko-KR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MCLP </a:t>
            </a:r>
            <a:r>
              <a:rPr lang="ko-KR" altLang="en-US" sz="16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분석결과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2859"/>
          <a:stretch/>
        </p:blipFill>
        <p:spPr>
          <a:xfrm>
            <a:off x="341701" y="1151018"/>
            <a:ext cx="5209200" cy="33428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5"/>
          <a:srcRect l="13298"/>
          <a:stretch/>
        </p:blipFill>
        <p:spPr>
          <a:xfrm>
            <a:off x="341701" y="1151018"/>
            <a:ext cx="5209200" cy="3359735"/>
          </a:xfrm>
          <a:prstGeom prst="rect">
            <a:avLst/>
          </a:prstGeom>
        </p:spPr>
      </p:pic>
      <p:grpSp>
        <p:nvGrpSpPr>
          <p:cNvPr id="17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8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03.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수소충전소 입지분석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9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 충전소 최적입지선정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874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24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0505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서비스 구현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04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506111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25</a:t>
            </a:fld>
            <a:endParaRPr lang="ko-KR" altLang="en-US" dirty="0"/>
          </a:p>
        </p:txBody>
      </p:sp>
      <p:grpSp>
        <p:nvGrpSpPr>
          <p:cNvPr id="4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5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6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화면설계서</a:t>
              </a: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(Wireframe)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50000"/>
                    </a14:imgEffect>
                  </a14:imgLayer>
                </a14:imgProps>
              </a:ext>
            </a:extLst>
          </a:blip>
          <a:srcRect r="1855"/>
          <a:stretch/>
        </p:blipFill>
        <p:spPr>
          <a:xfrm>
            <a:off x="1114425" y="717957"/>
            <a:ext cx="7122795" cy="408030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ADD73BEB-68D9-4EDA-8054-7071C1D02010}"/>
              </a:ext>
            </a:extLst>
          </p:cNvPr>
          <p:cNvSpPr/>
          <p:nvPr/>
        </p:nvSpPr>
        <p:spPr>
          <a:xfrm>
            <a:off x="1596325" y="1192196"/>
            <a:ext cx="1472339" cy="20147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Service Webpage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DCA1825-8285-41F5-ADD2-210416B8E4BE}"/>
              </a:ext>
            </a:extLst>
          </p:cNvPr>
          <p:cNvSpPr/>
          <p:nvPr/>
        </p:nvSpPr>
        <p:spPr>
          <a:xfrm>
            <a:off x="3521992" y="1092629"/>
            <a:ext cx="99576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#1. 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추천입지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A0C6890C-D5CE-469F-8C65-C0753EF69F59}"/>
              </a:ext>
            </a:extLst>
          </p:cNvPr>
          <p:cNvSpPr/>
          <p:nvPr/>
        </p:nvSpPr>
        <p:spPr>
          <a:xfrm>
            <a:off x="4920712" y="1671232"/>
            <a:ext cx="1232115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#3.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수소차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보급량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xmlns="" id="{F4890D53-82F7-409D-80C0-EEC95B6CEE34}"/>
              </a:ext>
            </a:extLst>
          </p:cNvPr>
          <p:cNvSpPr/>
          <p:nvPr/>
        </p:nvSpPr>
        <p:spPr>
          <a:xfrm>
            <a:off x="4920713" y="3057161"/>
            <a:ext cx="1627321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#4.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전국 수소 충전소 위치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796F35A9-CB62-481C-9A48-7CDCD2B4D9EC}"/>
              </a:ext>
            </a:extLst>
          </p:cNvPr>
          <p:cNvSpPr/>
          <p:nvPr/>
        </p:nvSpPr>
        <p:spPr>
          <a:xfrm>
            <a:off x="6741763" y="3597019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#6.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프로필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E4AE93D-D17E-4191-848D-0A6AC0BFC691}"/>
              </a:ext>
            </a:extLst>
          </p:cNvPr>
          <p:cNvSpPr/>
          <p:nvPr/>
        </p:nvSpPr>
        <p:spPr>
          <a:xfrm>
            <a:off x="6664272" y="1074787"/>
            <a:ext cx="1108129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#5.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</a:t>
            </a:r>
            <a:r>
              <a:rPr lang="ko-KR" altLang="en-US" sz="1050" dirty="0" err="1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크롤링</a:t>
            </a:r>
            <a:endParaRPr lang="ko-KR" altLang="en-US" sz="1050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D6A46D47-4FDA-4FB5-B938-C26E85EE4FD1}"/>
              </a:ext>
            </a:extLst>
          </p:cNvPr>
          <p:cNvSpPr/>
          <p:nvPr/>
        </p:nvSpPr>
        <p:spPr>
          <a:xfrm>
            <a:off x="6780510" y="2995168"/>
            <a:ext cx="829160" cy="2014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 </a:t>
            </a:r>
            <a:r>
              <a:rPr lang="ko-KR" altLang="en-US" sz="1050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기사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B34A59F-0095-4796-B590-6C341FDC1DC9}"/>
              </a:ext>
            </a:extLst>
          </p:cNvPr>
          <p:cNvSpPr/>
          <p:nvPr/>
        </p:nvSpPr>
        <p:spPr>
          <a:xfrm>
            <a:off x="3452251" y="2200760"/>
            <a:ext cx="1119749" cy="1394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#2. </a:t>
            </a:r>
            <a:r>
              <a:rPr lang="ko-KR" altLang="en-US" sz="1050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서울시 현황</a:t>
            </a:r>
          </a:p>
        </p:txBody>
      </p:sp>
    </p:spTree>
    <p:extLst>
      <p:ext uri="{BB962C8B-B14F-4D97-AF65-F5344CB8AC3E}">
        <p14:creationId xmlns:p14="http://schemas.microsoft.com/office/powerpoint/2010/main" val="37247407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l="7740" t="1747" r="911" b="3267"/>
          <a:stretch/>
        </p:blipFill>
        <p:spPr>
          <a:xfrm>
            <a:off x="4804470" y="1225672"/>
            <a:ext cx="3020953" cy="204293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13664" t="2512" r="1920" b="2960"/>
          <a:stretch/>
        </p:blipFill>
        <p:spPr>
          <a:xfrm>
            <a:off x="360659" y="1224779"/>
            <a:ext cx="3261600" cy="2043832"/>
          </a:xfrm>
          <a:prstGeom prst="rect">
            <a:avLst/>
          </a:prstGeom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26</a:t>
            </a:fld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565606" y="1262879"/>
            <a:ext cx="1059996" cy="32657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3622259" y="1408124"/>
            <a:ext cx="94141" cy="157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688230" y="1312451"/>
            <a:ext cx="16399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원하는 수소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충전소의 개수를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최적 위치 추천</a:t>
            </a:r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56305" y="1313415"/>
            <a:ext cx="679657" cy="3886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/>
        </p:nvSpPr>
        <p:spPr>
          <a:xfrm>
            <a:off x="7056306" y="1735899"/>
            <a:ext cx="679657" cy="145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>
            <a:stCxn id="21" idx="3"/>
          </p:cNvCxnSpPr>
          <p:nvPr/>
        </p:nvCxnSpPr>
        <p:spPr>
          <a:xfrm flipV="1">
            <a:off x="7735962" y="1507264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920963" y="1312451"/>
            <a:ext cx="1372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선택 시 구별 정보 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합산 확인 가능 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920963" y="1686347"/>
            <a:ext cx="13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범례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128260" y="3658111"/>
            <a:ext cx="17812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추천입지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735266" y="3658111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</a:t>
            </a:r>
          </a:p>
        </p:txBody>
      </p:sp>
      <p:grpSp>
        <p:nvGrpSpPr>
          <p:cNvPr id="33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4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5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  <p:cxnSp>
        <p:nvCxnSpPr>
          <p:cNvPr id="38" name="직선 연결선 37"/>
          <p:cNvCxnSpPr/>
          <p:nvPr/>
        </p:nvCxnSpPr>
        <p:spPr>
          <a:xfrm flipV="1">
            <a:off x="7740097" y="1804703"/>
            <a:ext cx="252823" cy="47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5717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27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359" y="729047"/>
            <a:ext cx="5701062" cy="37239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6063911" y="993336"/>
            <a:ext cx="902368" cy="5106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/>
          <p:cNvCxnSpPr/>
          <p:nvPr/>
        </p:nvCxnSpPr>
        <p:spPr>
          <a:xfrm>
            <a:off x="6966761" y="1248642"/>
            <a:ext cx="518817" cy="264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485578" y="1055569"/>
            <a:ext cx="13716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현재 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LPG </a:t>
            </a:r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충전소</a:t>
            </a:r>
            <a:r>
              <a:rPr lang="en-US" altLang="ko-KR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, </a:t>
            </a: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충전소 위치 확인 가능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14742" y="4458982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923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28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147" y="791344"/>
            <a:ext cx="5824603" cy="3328988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872789" y="791344"/>
            <a:ext cx="697832" cy="7607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>
            <a:stCxn id="3" idx="3"/>
          </p:cNvCxnSpPr>
          <p:nvPr/>
        </p:nvCxnSpPr>
        <p:spPr>
          <a:xfrm>
            <a:off x="5570621" y="1171709"/>
            <a:ext cx="157312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143750" y="1067601"/>
            <a:ext cx="20002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클릭 시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 연도에 해당하는 </a:t>
            </a:r>
            <a:endParaRPr lang="en-US" altLang="ko-KR" sz="1000" dirty="0"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r>
              <a:rPr lang="ko-KR" altLang="en-US" sz="10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그래프와 표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33180" y="4182629"/>
            <a:ext cx="13965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보급량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759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29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766" y="729047"/>
            <a:ext cx="3767274" cy="377681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920615" y="1460500"/>
            <a:ext cx="203200" cy="2921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/>
          <p:cNvCxnSpPr/>
          <p:nvPr/>
        </p:nvCxnSpPr>
        <p:spPr>
          <a:xfrm>
            <a:off x="5136515" y="1600200"/>
            <a:ext cx="10541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204906" y="1460500"/>
            <a:ext cx="22764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전국 수소충전소 위치</a:t>
            </a:r>
            <a:endParaRPr lang="en-US" altLang="ko-KR" sz="10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클릭 시 정보 확인 가능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6142" y="4505858"/>
            <a:ext cx="18165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전국 수소충전소 위치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Tableau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8618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4019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 </a:t>
            </a:r>
            <a:r>
              <a:rPr lang="ko-KR" altLang="en-US" sz="3200" b="1" dirty="0" err="1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선정배경</a:t>
            </a: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및 서비스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01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55549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30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395" y="1143802"/>
            <a:ext cx="6651624" cy="34105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989" y="4575908"/>
            <a:ext cx="262443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tableau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8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9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0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Tableau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2713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31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77" y="1175907"/>
            <a:ext cx="3842681" cy="33080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b="47226"/>
          <a:stretch/>
        </p:blipFill>
        <p:spPr>
          <a:xfrm>
            <a:off x="4603602" y="611936"/>
            <a:ext cx="3723417" cy="1442111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268" y="1451802"/>
            <a:ext cx="3822496" cy="129328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6"/>
          <a:srcRect l="3121" r="4062"/>
          <a:stretch/>
        </p:blipFill>
        <p:spPr>
          <a:xfrm>
            <a:off x="4603602" y="2326541"/>
            <a:ext cx="4352925" cy="22336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오른쪽으로 구부러진 화살표 11"/>
          <p:cNvSpPr/>
          <p:nvPr/>
        </p:nvSpPr>
        <p:spPr>
          <a:xfrm>
            <a:off x="3700621" y="1656965"/>
            <a:ext cx="902981" cy="1476375"/>
          </a:xfrm>
          <a:prstGeom prst="curvedRightArrow">
            <a:avLst/>
          </a:prstGeom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70218" y="4560154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grpSp>
        <p:nvGrpSpPr>
          <p:cNvPr id="16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17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8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Crawling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8236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32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18" y="1141105"/>
            <a:ext cx="3272462" cy="281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333" y="1141105"/>
            <a:ext cx="5379741" cy="26280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2250" y="4130349"/>
            <a:ext cx="260359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view.py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코드 구현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27520" y="4130349"/>
            <a:ext cx="26933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</a:t>
            </a:r>
            <a:r>
              <a:rPr lang="en-US" altLang="ko-KR" sz="1100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Django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HTML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내부 </a:t>
            </a: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연동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2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3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 – Crawling </a:t>
              </a: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연동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5934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33</a:t>
            </a:fld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74" y="1067601"/>
            <a:ext cx="6089332" cy="3179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895474" y="2351314"/>
            <a:ext cx="1359568" cy="2830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/>
          <p:cNvCxnSpPr>
            <a:stCxn id="8" idx="3"/>
          </p:cNvCxnSpPr>
          <p:nvPr/>
        </p:nvCxnSpPr>
        <p:spPr>
          <a:xfrm flipV="1">
            <a:off x="7255042" y="2486025"/>
            <a:ext cx="422108" cy="680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677150" y="2351314"/>
            <a:ext cx="1314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제목 클릭 시 뉴스 화면으로 이동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91444" y="4335474"/>
            <a:ext cx="206659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342900" algn="ctr"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Fig. Crawling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최종 구현 모습</a:t>
            </a:r>
          </a:p>
        </p:txBody>
      </p:sp>
      <p:grpSp>
        <p:nvGrpSpPr>
          <p:cNvPr id="11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13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04.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서비스구현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14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altLang="ko-KR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Django</a:t>
              </a:r>
              <a:endParaRPr lang="ko-KR" alt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88000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34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기대효과 및 소감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05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71323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35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540307" y="1857918"/>
            <a:ext cx="1860632" cy="2454452"/>
          </a:xfrm>
          <a:prstGeom prst="roundRect">
            <a:avLst/>
          </a:prstGeom>
          <a:solidFill>
            <a:srgbClr val="4A8BFE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318385" y="1857919"/>
            <a:ext cx="1860632" cy="2454453"/>
          </a:xfrm>
          <a:prstGeom prst="roundRect">
            <a:avLst/>
          </a:prstGeom>
          <a:solidFill>
            <a:srgbClr val="75A6FF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762229" y="1857918"/>
            <a:ext cx="1860632" cy="2454452"/>
          </a:xfrm>
          <a:prstGeom prst="roundRect">
            <a:avLst/>
          </a:prstGeom>
          <a:solidFill>
            <a:srgbClr val="CC5D6E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6984151" y="1857918"/>
            <a:ext cx="1860632" cy="2454452"/>
          </a:xfrm>
          <a:prstGeom prst="roundRect">
            <a:avLst/>
          </a:prstGeom>
          <a:solidFill>
            <a:srgbClr val="6BBB43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2540306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4A8AF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318385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75A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4762229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CB5D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984151" y="2272837"/>
            <a:ext cx="1860632" cy="2370284"/>
          </a:xfrm>
          <a:prstGeom prst="roundRect">
            <a:avLst/>
          </a:prstGeom>
          <a:solidFill>
            <a:schemeClr val="bg1"/>
          </a:solidFill>
          <a:ln>
            <a:solidFill>
              <a:srgbClr val="6BBA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03144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사회적 파급효과</a:t>
            </a:r>
            <a:endParaRPr lang="en-US" altLang="ko-KR" sz="16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725066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경제적 파급효과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946988" y="1893792"/>
            <a:ext cx="1470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국제적 파급효과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7642597" y="1893792"/>
            <a:ext cx="5565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환경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2540305" y="2472796"/>
            <a:ext cx="1860633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인프라 확산에 따른 </a:t>
            </a: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수소가격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인하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탄소배출권으로 불이익 없음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일자리 창출 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318385" y="2472796"/>
            <a:ext cx="18606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부지선정 어려움 해소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 설립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속도 박차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AutoNum type="arabicPeriod"/>
            </a:pPr>
            <a:r>
              <a:rPr lang="ko-KR" altLang="en-US" sz="12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이용자 증가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4771104" y="2472796"/>
            <a:ext cx="185175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국가 이미지 함양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관련 기술력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해외수출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IT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강대국을 잇는 </a:t>
            </a: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/>
            </a:r>
            <a:b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</a:b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 강대국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6984150" y="2472796"/>
            <a:ext cx="1860633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88000">
              <a:buFont typeface="Arial"/>
              <a:buAutoNum type="arabicPeriod"/>
            </a:pPr>
            <a:r>
              <a:rPr lang="en-US" altLang="ko-KR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CO</a:t>
            </a:r>
            <a:r>
              <a:rPr lang="en-US" altLang="ko-KR" sz="1200" baseline="-250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2 </a:t>
            </a: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배출 감소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지구온난화 억제</a:t>
            </a: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endParaRPr lang="en-US" altLang="ko-KR" sz="12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342900" indent="-288000">
              <a:buFont typeface="Arial"/>
              <a:buAutoNum type="arabicPeriod"/>
            </a:pPr>
            <a:r>
              <a:rPr lang="ko-KR" altLang="en-US" sz="12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미세먼지 감소</a:t>
            </a: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67" y="991915"/>
            <a:ext cx="741508" cy="741508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279" y="991974"/>
            <a:ext cx="741391" cy="741391"/>
          </a:xfrm>
          <a:prstGeom prst="rect">
            <a:avLst/>
          </a:prstGeom>
        </p:spPr>
      </p:pic>
      <p:grpSp>
        <p:nvGrpSpPr>
          <p:cNvPr id="34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기대효과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215" y="991915"/>
            <a:ext cx="741600" cy="741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111" y="991974"/>
            <a:ext cx="741600" cy="74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5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16224" r="22659" b="52179"/>
          <a:stretch/>
        </p:blipFill>
        <p:spPr>
          <a:xfrm>
            <a:off x="7076524" y="1071247"/>
            <a:ext cx="954000" cy="98036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/>
          <a:srcRect l="10137" t="2" r="19693" b="44023"/>
          <a:stretch/>
        </p:blipFill>
        <p:spPr>
          <a:xfrm>
            <a:off x="5547087" y="1044799"/>
            <a:ext cx="963038" cy="100680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5"/>
          <a:srcRect l="34176" t="12615" r="37585" b="36616"/>
          <a:stretch/>
        </p:blipFill>
        <p:spPr>
          <a:xfrm>
            <a:off x="4013394" y="1051625"/>
            <a:ext cx="959062" cy="99626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4" t="8551" r="68930" b="51075"/>
          <a:stretch/>
        </p:blipFill>
        <p:spPr>
          <a:xfrm>
            <a:off x="2484527" y="1069896"/>
            <a:ext cx="966323" cy="966168"/>
          </a:xfrm>
          <a:prstGeom prst="rect">
            <a:avLst/>
          </a:prstGeom>
        </p:spPr>
      </p:pic>
      <p:pic>
        <p:nvPicPr>
          <p:cNvPr id="137" name="그림 1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8" t="21878" r="32923" b="39071"/>
          <a:stretch/>
        </p:blipFill>
        <p:spPr>
          <a:xfrm>
            <a:off x="958577" y="1074962"/>
            <a:ext cx="954000" cy="97292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36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05.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기대효과 및 소감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역할 및 소감</a:t>
              </a: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65" name="AutoShape 3"/>
          <p:cNvSpPr/>
          <p:nvPr/>
        </p:nvSpPr>
        <p:spPr>
          <a:xfrm rot="10800000">
            <a:off x="94774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8" name="TextBox 6"/>
          <p:cNvSpPr txBox="1"/>
          <p:nvPr/>
        </p:nvSpPr>
        <p:spPr>
          <a:xfrm rot="17453">
            <a:off x="964099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</a:t>
            </a: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DE</a:t>
            </a:r>
          </a:p>
        </p:txBody>
      </p:sp>
      <p:sp>
        <p:nvSpPr>
          <p:cNvPr id="69" name="TextBox 7"/>
          <p:cNvSpPr txBox="1"/>
          <p:nvPr/>
        </p:nvSpPr>
        <p:spPr>
          <a:xfrm>
            <a:off x="96391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이현범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76" name="TextBox 23"/>
          <p:cNvSpPr txBox="1"/>
          <p:nvPr/>
        </p:nvSpPr>
        <p:spPr>
          <a:xfrm>
            <a:off x="963729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 총괄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</a:t>
            </a:r>
          </a:p>
          <a:p>
            <a:pPr>
              <a:lnSpc>
                <a:spcPts val="1540"/>
              </a:lnSpc>
            </a:pPr>
            <a:r>
              <a:rPr 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AWS-MySQL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연동</a:t>
            </a:r>
            <a:endParaRPr 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14" name="AutoShape 3"/>
          <p:cNvSpPr/>
          <p:nvPr/>
        </p:nvSpPr>
        <p:spPr>
          <a:xfrm rot="10800000">
            <a:off x="2477990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15" name="TextBox 6"/>
          <p:cNvSpPr txBox="1"/>
          <p:nvPr/>
        </p:nvSpPr>
        <p:spPr>
          <a:xfrm rot="17453">
            <a:off x="2494344" y="2330821"/>
            <a:ext cx="955118" cy="139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16" name="TextBox 7"/>
          <p:cNvSpPr txBox="1"/>
          <p:nvPr/>
        </p:nvSpPr>
        <p:spPr>
          <a:xfrm>
            <a:off x="2494159" y="2181530"/>
            <a:ext cx="955613" cy="287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한유정</a:t>
            </a:r>
            <a:endParaRPr lang="en-US" altLang="ko-KR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>
              <a:lnSpc>
                <a:spcPts val="1094"/>
              </a:lnSpc>
            </a:pP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7" name="TextBox 23"/>
          <p:cNvSpPr txBox="1"/>
          <p:nvPr/>
        </p:nvSpPr>
        <p:spPr>
          <a:xfrm>
            <a:off x="2493974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와이어프레임 제작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Crawling, 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HTML, Tableau</a:t>
            </a:r>
          </a:p>
        </p:txBody>
      </p:sp>
      <p:sp>
        <p:nvSpPr>
          <p:cNvPr id="120" name="AutoShape 3"/>
          <p:cNvSpPr/>
          <p:nvPr/>
        </p:nvSpPr>
        <p:spPr>
          <a:xfrm rot="10800000">
            <a:off x="4008235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1" name="TextBox 6"/>
          <p:cNvSpPr txBox="1"/>
          <p:nvPr/>
        </p:nvSpPr>
        <p:spPr>
          <a:xfrm rot="17453">
            <a:off x="4024589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DE</a:t>
            </a:r>
          </a:p>
        </p:txBody>
      </p:sp>
      <p:sp>
        <p:nvSpPr>
          <p:cNvPr id="122" name="TextBox 7"/>
          <p:cNvSpPr txBox="1"/>
          <p:nvPr/>
        </p:nvSpPr>
        <p:spPr>
          <a:xfrm>
            <a:off x="4024404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김민형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3" name="TextBox 23"/>
          <p:cNvSpPr txBox="1"/>
          <p:nvPr/>
        </p:nvSpPr>
        <p:spPr>
          <a:xfrm>
            <a:off x="4024219" y="2591394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Django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HTML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Tableau</a:t>
            </a:r>
          </a:p>
        </p:txBody>
      </p:sp>
      <p:sp>
        <p:nvSpPr>
          <p:cNvPr id="126" name="AutoShape 3"/>
          <p:cNvSpPr/>
          <p:nvPr/>
        </p:nvSpPr>
        <p:spPr>
          <a:xfrm rot="10800000">
            <a:off x="5538479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7" name="TextBox 6"/>
          <p:cNvSpPr txBox="1"/>
          <p:nvPr/>
        </p:nvSpPr>
        <p:spPr>
          <a:xfrm rot="17453">
            <a:off x="5554833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28" name="TextBox 7"/>
          <p:cNvSpPr txBox="1"/>
          <p:nvPr/>
        </p:nvSpPr>
        <p:spPr>
          <a:xfrm>
            <a:off x="5554648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강주영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29" name="TextBox 23"/>
          <p:cNvSpPr txBox="1"/>
          <p:nvPr/>
        </p:nvSpPr>
        <p:spPr>
          <a:xfrm>
            <a:off x="5554463" y="2591394"/>
            <a:ext cx="95566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32" name="AutoShape 3"/>
          <p:cNvSpPr/>
          <p:nvPr/>
        </p:nvSpPr>
        <p:spPr>
          <a:xfrm rot="10800000">
            <a:off x="7068723" y="2559379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3" name="TextBox 6"/>
          <p:cNvSpPr txBox="1"/>
          <p:nvPr/>
        </p:nvSpPr>
        <p:spPr>
          <a:xfrm rot="17453">
            <a:off x="7085077" y="2330725"/>
            <a:ext cx="955118" cy="1397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48"/>
              </a:lnSpc>
            </a:pPr>
            <a:r>
              <a:rPr lang="en-US" sz="832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DS</a:t>
            </a:r>
          </a:p>
        </p:txBody>
      </p:sp>
      <p:sp>
        <p:nvSpPr>
          <p:cNvPr id="134" name="TextBox 7"/>
          <p:cNvSpPr txBox="1"/>
          <p:nvPr/>
        </p:nvSpPr>
        <p:spPr>
          <a:xfrm>
            <a:off x="7084892" y="2181530"/>
            <a:ext cx="955613" cy="1462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고아름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5" name="TextBox 23"/>
          <p:cNvSpPr txBox="1"/>
          <p:nvPr/>
        </p:nvSpPr>
        <p:spPr>
          <a:xfrm>
            <a:off x="7084707" y="2591394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데이터수집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데이터 전처리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K-</a:t>
            </a:r>
            <a:r>
              <a:rPr lang="en-US" altLang="ko-KR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medoids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clustering</a:t>
            </a:r>
          </a:p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222906" y="812729"/>
            <a:ext cx="646331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열정열정열정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5731591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에이치아이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290692" y="812729"/>
            <a:ext cx="51167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에이치투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1220614" y="812729"/>
            <a:ext cx="42992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대대시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2690277" y="812729"/>
            <a:ext cx="569387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앤아이씨유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2" name="AutoShape 3"/>
          <p:cNvSpPr/>
          <p:nvPr/>
        </p:nvSpPr>
        <p:spPr>
          <a:xfrm rot="10800000">
            <a:off x="94774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3" name="AutoShape 3"/>
          <p:cNvSpPr/>
          <p:nvPr/>
        </p:nvSpPr>
        <p:spPr>
          <a:xfrm rot="10800000">
            <a:off x="2477991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4" name="AutoShape 3"/>
          <p:cNvSpPr/>
          <p:nvPr/>
        </p:nvSpPr>
        <p:spPr>
          <a:xfrm rot="10800000">
            <a:off x="4008236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5" name="AutoShape 3"/>
          <p:cNvSpPr/>
          <p:nvPr/>
        </p:nvSpPr>
        <p:spPr>
          <a:xfrm rot="10800000">
            <a:off x="5538480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6" name="AutoShape 3"/>
          <p:cNvSpPr/>
          <p:nvPr/>
        </p:nvSpPr>
        <p:spPr>
          <a:xfrm rot="10800000">
            <a:off x="7068724" y="3601594"/>
            <a:ext cx="955613" cy="0"/>
          </a:xfrm>
          <a:prstGeom prst="line">
            <a:avLst/>
          </a:prstGeom>
          <a:ln w="19050" cap="flat">
            <a:solidFill>
              <a:srgbClr val="003BA1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47" name="TextBox 7"/>
          <p:cNvSpPr txBox="1"/>
          <p:nvPr/>
        </p:nvSpPr>
        <p:spPr>
          <a:xfrm>
            <a:off x="476074" y="2614254"/>
            <a:ext cx="269410" cy="1410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역할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8" name="TextBox 7"/>
          <p:cNvSpPr txBox="1"/>
          <p:nvPr/>
        </p:nvSpPr>
        <p:spPr>
          <a:xfrm>
            <a:off x="476074" y="3664964"/>
            <a:ext cx="269410" cy="1462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94"/>
              </a:lnSpc>
            </a:pPr>
            <a:r>
              <a:rPr lang="ko-KR" altLang="en-US" sz="114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소감</a:t>
            </a:r>
            <a:endParaRPr lang="en-US" sz="1140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49" name="TextBox 23"/>
          <p:cNvSpPr txBox="1"/>
          <p:nvPr/>
        </p:nvSpPr>
        <p:spPr>
          <a:xfrm>
            <a:off x="4016418" y="3708209"/>
            <a:ext cx="947430" cy="9332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장고를 공부하고 실습하는 과정을 통해 데이터 엔지니어 실력이 크게 향상됨을 느낀 시간이었습니다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0" name="TextBox 23"/>
          <p:cNvSpPr txBox="1"/>
          <p:nvPr/>
        </p:nvSpPr>
        <p:spPr>
          <a:xfrm>
            <a:off x="5538478" y="3708209"/>
            <a:ext cx="1235701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MCLP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분석을 처음 해보기도 하고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참고 자료도 부족하여 많이 고생도 했지만 입지분석 모델링에 대해 조금이나마 이해할 수 있었던 것 같습니다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endParaRPr lang="ko-KR" altLang="en-US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1" name="TextBox 23"/>
          <p:cNvSpPr txBox="1"/>
          <p:nvPr/>
        </p:nvSpPr>
        <p:spPr>
          <a:xfrm>
            <a:off x="2501256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작지만 내가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한 일이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프로젝트에 들어갈 때 뿌듯하고 좋았습니다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열정적 토론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, 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팀워크가 빛났습니다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</a:p>
        </p:txBody>
      </p:sp>
      <p:sp>
        <p:nvSpPr>
          <p:cNvPr id="152" name="TextBox 23"/>
          <p:cNvSpPr txBox="1"/>
          <p:nvPr/>
        </p:nvSpPr>
        <p:spPr>
          <a:xfrm>
            <a:off x="947797" y="3708209"/>
            <a:ext cx="1159972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장고와 데이터 수집 및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전처리가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재미있습니다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부족한 </a:t>
            </a:r>
            <a:r>
              <a:rPr lang="ko-KR" altLang="en-US" sz="7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팀장밑에서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열심히 해준 팀원들에게 매우 감사한 </a:t>
            </a:r>
            <a:r>
              <a:rPr lang="ko-KR" altLang="en-US" sz="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마음입니다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153" name="TextBox 23"/>
          <p:cNvSpPr txBox="1"/>
          <p:nvPr/>
        </p:nvSpPr>
        <p:spPr>
          <a:xfrm>
            <a:off x="7068723" y="3708209"/>
            <a:ext cx="947430" cy="96180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540"/>
              </a:lnSpc>
            </a:pP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최적입지분석을 위해 지리데이터를 활용하는 것이 처음엔 많이 어려웠지만 많은 부분 배울 수 있었습니다</a:t>
            </a:r>
            <a:r>
              <a:rPr lang="en-US" altLang="ko-KR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.</a:t>
            </a:r>
            <a:r>
              <a:rPr lang="ko-KR" altLang="en-US" sz="7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 </a:t>
            </a:r>
            <a:endParaRPr lang="en-US" altLang="ko-KR" sz="7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277529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4"/>
          <p:cNvSpPr txBox="1">
            <a:spLocks noGrp="1"/>
          </p:cNvSpPr>
          <p:nvPr>
            <p:ph type="title"/>
          </p:nvPr>
        </p:nvSpPr>
        <p:spPr>
          <a:xfrm>
            <a:off x="2450817" y="2639280"/>
            <a:ext cx="5980033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ko-KR" altLang="en-US" sz="4400" dirty="0"/>
              <a:t>참고자료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37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138356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pPr/>
              <a:t>38</a:t>
            </a:fld>
            <a:endParaRPr lang="ko-KR" altLang="en-US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34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35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참고자료</a:t>
              </a:r>
              <a:endParaRPr lang="en-US" sz="1750" b="1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6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altLang="ko-KR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55" name="TextBox 23"/>
          <p:cNvSpPr txBox="1"/>
          <p:nvPr/>
        </p:nvSpPr>
        <p:spPr>
          <a:xfrm>
            <a:off x="437993" y="866841"/>
            <a:ext cx="8291791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“Hydrogen meets digital”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수소경제 활성화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10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관련 불편사항민원 빅데이터를 통해 관계기관과 함께 개선한다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!, 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대한민국 정책브리핑</a:t>
            </a:r>
            <a:r>
              <a:rPr lang="en-US" altLang="ko-KR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https://www.korea.kr/news/pressReleaseView.do?newsId=156456666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김수환, &amp;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류준형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(2020). 수소 충전소 최적 위치 선정을 위한 기계 학습 기반 방법론.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Korean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Chemical Engineering </a:t>
            </a:r>
            <a:r>
              <a:rPr lang="ko-KR" altLang="en-US" sz="10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Research</a:t>
            </a:r>
            <a:r>
              <a:rPr lang="ko-KR" altLang="en-US" sz="10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58(4), 573-580.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관계부처 합동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수소차⋅수소충전소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추진성과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추진성과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및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향후계획</a:t>
            </a:r>
            <a:endParaRPr lang="en-US" altLang="ko-KR" sz="10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광양시 전기자동차 충전소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최적입지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선정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COMPAS,https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://compas.lh.or.kr/subj/past/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code-report?subjNo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=SBJ_2009_001&amp;teamNo=677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https://webthemez.com/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https://everyday-tech.tistory.com/1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https://www.fun-coding.org/mysql_advanced1.html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https://book.coalastudy.com/data_crawling/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https://opentutorials.org/course/50/88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https://fontawesome.com/v4.7/  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https://amango.tistory.com/7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책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`Django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한그릇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뚝딱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 </a:t>
            </a:r>
          </a:p>
          <a:p>
            <a:pPr marL="228600" indent="-2286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부스트코스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시각화를 위한 </a:t>
            </a:r>
            <a:r>
              <a:rPr lang="ko-KR" altLang="en-US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태블로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`</a:t>
            </a:r>
          </a:p>
        </p:txBody>
      </p:sp>
    </p:spTree>
    <p:extLst>
      <p:ext uri="{BB962C8B-B14F-4D97-AF65-F5344CB8AC3E}">
        <p14:creationId xmlns:p14="http://schemas.microsoft.com/office/powerpoint/2010/main" val="39403965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2"/>
          <p:cNvSpPr txBox="1">
            <a:spLocks noGrp="1"/>
          </p:cNvSpPr>
          <p:nvPr>
            <p:ph type="title"/>
          </p:nvPr>
        </p:nvSpPr>
        <p:spPr>
          <a:xfrm>
            <a:off x="2378992" y="1902600"/>
            <a:ext cx="6141231" cy="13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5400" dirty="0"/>
              <a:t>감사합니다</a:t>
            </a:r>
            <a:endParaRPr sz="5400" dirty="0"/>
          </a:p>
        </p:txBody>
      </p:sp>
    </p:spTree>
    <p:extLst>
      <p:ext uri="{BB962C8B-B14F-4D97-AF65-F5344CB8AC3E}">
        <p14:creationId xmlns:p14="http://schemas.microsoft.com/office/powerpoint/2010/main" val="177526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9" name="bandicam 2021-09-30 16-13-58-29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1"/>
          <a:stretch/>
        </p:blipFill>
        <p:spPr>
          <a:xfrm>
            <a:off x="2434305" y="641757"/>
            <a:ext cx="4234172" cy="3838669"/>
          </a:xfrm>
          <a:prstGeom prst="rect">
            <a:avLst/>
          </a:prstGeom>
        </p:spPr>
      </p:pic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4804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6"/>
          <p:cNvSpPr txBox="1">
            <a:spLocks noGrp="1"/>
          </p:cNvSpPr>
          <p:nvPr>
            <p:ph type="title"/>
          </p:nvPr>
        </p:nvSpPr>
        <p:spPr>
          <a:xfrm>
            <a:off x="157819" y="156347"/>
            <a:ext cx="851783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기존의 </a:t>
            </a:r>
            <a:r>
              <a:rPr lang="en-US" altLang="ko-KR" dirty="0"/>
              <a:t>LPG </a:t>
            </a:r>
            <a:r>
              <a:rPr lang="ko-KR" altLang="en-US" dirty="0"/>
              <a:t>충전소 </a:t>
            </a:r>
            <a:r>
              <a:rPr lang="en-US" altLang="ko-KR" dirty="0"/>
              <a:t>vs. </a:t>
            </a:r>
            <a:r>
              <a:rPr lang="ko-KR" altLang="en-US" dirty="0"/>
              <a:t>추출된 </a:t>
            </a:r>
            <a:r>
              <a:rPr lang="en-US" altLang="ko-KR" dirty="0"/>
              <a:t>LPG </a:t>
            </a:r>
            <a:r>
              <a:rPr lang="ko-KR" altLang="en-US" dirty="0"/>
              <a:t>위치 정보</a:t>
            </a:r>
            <a:endParaRPr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40</a:t>
            </a:fld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725FE32D-8807-4B73-BD0D-4EF56584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4651" y="914400"/>
            <a:ext cx="4084374" cy="3496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522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/>
          <a:srcRect l="12846" r="11352" b="3389"/>
          <a:stretch/>
        </p:blipFill>
        <p:spPr>
          <a:xfrm>
            <a:off x="3216894" y="2878585"/>
            <a:ext cx="2610874" cy="13024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3134" t="1" r="2363" b="39997"/>
          <a:stretch/>
        </p:blipFill>
        <p:spPr>
          <a:xfrm>
            <a:off x="3216894" y="1267640"/>
            <a:ext cx="2614743" cy="1660211"/>
          </a:xfrm>
          <a:prstGeom prst="rect">
            <a:avLst/>
          </a:prstGeom>
        </p:spPr>
      </p:pic>
      <p:pic>
        <p:nvPicPr>
          <p:cNvPr id="1026" name="Picture 2" descr="지구온난화 계속돼 &amp;#39;2도&amp;#39;만 더 오르면 부산은 &amp;#39;반도&amp;#39;가 된다” - 인사이트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27" y="1267640"/>
            <a:ext cx="1963834" cy="1124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/>
          <a:srcRect t="2564" b="13860"/>
          <a:stretch/>
        </p:blipFill>
        <p:spPr>
          <a:xfrm>
            <a:off x="6033868" y="1267641"/>
            <a:ext cx="2469197" cy="2913393"/>
          </a:xfrm>
          <a:prstGeom prst="rect">
            <a:avLst/>
          </a:prstGeom>
        </p:spPr>
      </p:pic>
      <p:pic>
        <p:nvPicPr>
          <p:cNvPr id="1028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61" r="23525"/>
          <a:stretch/>
        </p:blipFill>
        <p:spPr bwMode="auto">
          <a:xfrm>
            <a:off x="662526" y="2464672"/>
            <a:ext cx="1963834" cy="1716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3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4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1" name="TextBox 8"/>
          <p:cNvSpPr txBox="1"/>
          <p:nvPr/>
        </p:nvSpPr>
        <p:spPr>
          <a:xfrm>
            <a:off x="6295046" y="908457"/>
            <a:ext cx="194684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국내 수소자동차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보급 계획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2" name="TextBox 13"/>
          <p:cNvSpPr txBox="1"/>
          <p:nvPr/>
        </p:nvSpPr>
        <p:spPr>
          <a:xfrm>
            <a:off x="3383867" y="908457"/>
            <a:ext cx="2276927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수소에너지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온실가스 감축 효과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944394" y="908457"/>
            <a:ext cx="1471846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기후위기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570240" y="4301843"/>
            <a:ext cx="22201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집사부일체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The Mercator Research Institute on Global Commons and Climate Change (MCC) 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3216894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맥킨지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“Hydrogen meets digital”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6158389" y="4301843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(2019)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수소경제 활성화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로드맵</a:t>
            </a:r>
            <a:endParaRPr lang="ko-KR" altLang="en-US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Picture 4" descr="ㅈㅂㅈㅇ] “우리가 마지막 세대일지도 모른다”…&amp;#39;기후우울&amp;#39; 호소하는 1030세대 - 일간스포츠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504" t="2021" r="1463" b="89322"/>
          <a:stretch/>
        </p:blipFill>
        <p:spPr bwMode="auto">
          <a:xfrm>
            <a:off x="1954530" y="2499360"/>
            <a:ext cx="671830" cy="148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44394" y="3211830"/>
            <a:ext cx="210036" cy="285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0344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0860" y="5305846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t="11544"/>
          <a:stretch/>
        </p:blipFill>
        <p:spPr>
          <a:xfrm>
            <a:off x="475342" y="1199920"/>
            <a:ext cx="2414129" cy="3348790"/>
          </a:xfrm>
          <a:prstGeom prst="rect">
            <a:avLst/>
          </a:prstGeom>
        </p:spPr>
      </p:pic>
      <p:pic>
        <p:nvPicPr>
          <p:cNvPr id="7" name="Picture 2" descr="All about FCEV(수소전기차) 5 수소충전소는 어떻게 운영될까?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303" r="4233" b="40703"/>
          <a:stretch/>
        </p:blipFill>
        <p:spPr bwMode="auto">
          <a:xfrm>
            <a:off x="5829301" y="1263986"/>
            <a:ext cx="2705100" cy="178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5872728" y="3399531"/>
            <a:ext cx="2813983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자동차 보급대수 대비 충전소의 비율</a:t>
            </a: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전기차: 약 2대</a:t>
            </a:r>
          </a:p>
          <a:p>
            <a:pPr marL="180000"/>
            <a:r>
              <a:rPr lang="ko-KR" altLang="en-US" sz="11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수소차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: 약 131대 </a:t>
            </a:r>
          </a:p>
          <a:p>
            <a:endParaRPr lang="ko-KR" altLang="en-US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수소충전소는 하루 70대 충전 가능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충전시간 최소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15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분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 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최대 </a:t>
            </a:r>
            <a:r>
              <a:rPr lang="en-US" altLang="ko-KR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1</a:t>
            </a:r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시간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  <a:p>
            <a:pPr marL="180000"/>
            <a:r>
              <a:rPr lang="ko-KR" altLang="en-US" sz="11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→ 수소충전소의 구축이 부족한 실정</a:t>
            </a:r>
            <a:endParaRPr lang="en-US" altLang="ko-KR" sz="1100" dirty="0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1"/>
          <a:stretch/>
        </p:blipFill>
        <p:spPr>
          <a:xfrm>
            <a:off x="3264642" y="1013762"/>
            <a:ext cx="2160000" cy="2031091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303589" y="2796362"/>
            <a:ext cx="2082106" cy="1733582"/>
            <a:chOff x="3011593" y="1987878"/>
            <a:chExt cx="2160000" cy="182165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755" b="97920" l="3008" r="95113">
                          <a14:foregroundMark x1="25439" y1="49629" x2="29198" y2="41605"/>
                          <a14:foregroundMark x1="29073" y1="42051" x2="33083" y2="43982"/>
                          <a14:foregroundMark x1="33459" y1="38187" x2="34211" y2="24517"/>
                          <a14:foregroundMark x1="32456" y1="23328" x2="39223" y2="23477"/>
                          <a14:foregroundMark x1="38847" y1="23477" x2="42607" y2="19465"/>
                          <a14:foregroundMark x1="42607" y1="19465" x2="46115" y2="23031"/>
                          <a14:foregroundMark x1="45614" y1="23031" x2="45489" y2="30163"/>
                          <a14:foregroundMark x1="46115" y1="29718" x2="51128" y2="28678"/>
                          <a14:foregroundMark x1="57268" y1="7875" x2="59900" y2="4903"/>
                          <a14:foregroundMark x1="91228" y1="49480" x2="95238" y2="46805"/>
                          <a14:foregroundMark x1="76942" y1="89153" x2="74561" y2="93314"/>
                          <a14:foregroundMark x1="70802" y1="96582" x2="67794" y2="98068"/>
                          <a14:foregroundMark x1="10401" y1="58692" x2="8145" y2="61218"/>
                          <a14:foregroundMark x1="4637" y1="53046" x2="3008" y2="552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011593" y="1987878"/>
              <a:ext cx="2160000" cy="1821654"/>
            </a:xfrm>
            <a:prstGeom prst="rect">
              <a:avLst/>
            </a:prstGeom>
          </p:spPr>
        </p:pic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xmlns="" id="{73F07B81-E459-4A81-AD56-7FC58BC120BA}"/>
                </a:ext>
              </a:extLst>
            </p:cNvPr>
            <p:cNvGrpSpPr/>
            <p:nvPr/>
          </p:nvGrpSpPr>
          <p:grpSpPr>
            <a:xfrm>
              <a:off x="3461805" y="2723616"/>
              <a:ext cx="1708915" cy="899076"/>
              <a:chOff x="3704897" y="2151993"/>
              <a:chExt cx="2012734" cy="1058918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xmlns="" id="{D847398F-9A11-45BF-8DD8-9A2335C00244}"/>
                  </a:ext>
                </a:extLst>
              </p:cNvPr>
              <p:cNvSpPr/>
              <p:nvPr/>
            </p:nvSpPr>
            <p:spPr>
              <a:xfrm>
                <a:off x="3704897" y="215199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xmlns="" id="{38AA42DE-023F-4A33-878C-6F33EAD1DADE}"/>
                  </a:ext>
                </a:extLst>
              </p:cNvPr>
              <p:cNvSpPr/>
              <p:nvPr/>
            </p:nvSpPr>
            <p:spPr>
              <a:xfrm>
                <a:off x="3904594" y="2446284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xmlns="" id="{B15D43C2-08FA-46EA-AE0B-659F26A0FC0D}"/>
                  </a:ext>
                </a:extLst>
              </p:cNvPr>
              <p:cNvSpPr/>
              <p:nvPr/>
            </p:nvSpPr>
            <p:spPr>
              <a:xfrm>
                <a:off x="4598279" y="2903483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xmlns="" id="{B1F52064-ECAB-4882-8553-67AC22D1FE06}"/>
                  </a:ext>
                </a:extLst>
              </p:cNvPr>
              <p:cNvSpPr/>
              <p:nvPr/>
            </p:nvSpPr>
            <p:spPr>
              <a:xfrm>
                <a:off x="5402321" y="2328040"/>
                <a:ext cx="315310" cy="307428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5" name="직사각형 4"/>
          <p:cNvSpPr/>
          <p:nvPr/>
        </p:nvSpPr>
        <p:spPr>
          <a:xfrm>
            <a:off x="621792" y="2539999"/>
            <a:ext cx="1602233" cy="1202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616796" y="1353533"/>
            <a:ext cx="1075594" cy="44604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29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30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선정배경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34" name="TextBox 8"/>
          <p:cNvSpPr txBox="1"/>
          <p:nvPr/>
        </p:nvSpPr>
        <p:spPr>
          <a:xfrm>
            <a:off x="6216273" y="908457"/>
            <a:ext cx="1946840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충전가능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대수</a:t>
            </a:r>
          </a:p>
          <a:p>
            <a:pPr algn="ctr"/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5" name="TextBox 13"/>
          <p:cNvSpPr txBox="1"/>
          <p:nvPr/>
        </p:nvSpPr>
        <p:spPr>
          <a:xfrm>
            <a:off x="3189247" y="908456"/>
            <a:ext cx="2471548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서울시 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전기충전소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현황</a:t>
            </a:r>
            <a:endParaRPr lang="en-US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36" name="TextBox 29"/>
          <p:cNvSpPr txBox="1"/>
          <p:nvPr/>
        </p:nvSpPr>
        <p:spPr>
          <a:xfrm>
            <a:off x="691755" y="908457"/>
            <a:ext cx="1974110" cy="2154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전기차</a:t>
            </a:r>
            <a:r>
              <a:rPr lang="en-US" altLang="ko-KR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·</a:t>
            </a: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현황과 목표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568733" y="4531018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산업통상자원부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3314944" y="4535472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수소충전소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위치정보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https://www.ev.or.kr/h2monitor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98D3BAD9-583F-447B-AA71-821535F62E02}"/>
              </a:ext>
            </a:extLst>
          </p:cNvPr>
          <p:cNvSpPr txBox="1"/>
          <p:nvPr/>
        </p:nvSpPr>
        <p:spPr>
          <a:xfrm>
            <a:off x="5799813" y="3058191"/>
            <a:ext cx="2220154" cy="184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현대차 수소충전소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사양기준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넥쏘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(5kg/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충전 시</a:t>
            </a:r>
            <a:endParaRPr lang="en-US" altLang="ko-KR" sz="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217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t="2720" r="6280"/>
          <a:stretch/>
        </p:blipFill>
        <p:spPr>
          <a:xfrm>
            <a:off x="6324957" y="1709298"/>
            <a:ext cx="2470118" cy="1632561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>
          <a:xfrm>
            <a:off x="8171424" y="4900732"/>
            <a:ext cx="883315" cy="166568"/>
          </a:xfrm>
        </p:spPr>
        <p:txBody>
          <a:bodyPr/>
          <a:lstStyle/>
          <a:p>
            <a:fld id="{8E07143E-AFDD-45EC-8496-8264CE3ADF27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9C84ADC7-6946-4720-A3C9-2AA13CFC0A09}"/>
              </a:ext>
            </a:extLst>
          </p:cNvPr>
          <p:cNvSpPr txBox="1"/>
          <p:nvPr/>
        </p:nvSpPr>
        <p:spPr>
          <a:xfrm>
            <a:off x="1477082" y="4143863"/>
            <a:ext cx="61898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보급확산 목표 달성을 위해 수요분석 및 규제를 고려한 수소충전소 구축이 필요</a:t>
            </a:r>
          </a:p>
          <a:p>
            <a:pPr algn="ctr"/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</a:t>
            </a:r>
            <a:r>
              <a:rPr lang="ko-KR" altLang="en-US" u="sng" dirty="0" err="1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최적입지</a:t>
            </a:r>
            <a:r>
              <a:rPr lang="ko-KR" altLang="en-US" u="sng" dirty="0"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선정 서비스 부재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3D43EF08-B25B-4FA2-8241-DD12B846DCDB}"/>
              </a:ext>
            </a:extLst>
          </p:cNvPr>
          <p:cNvSpPr txBox="1"/>
          <p:nvPr/>
        </p:nvSpPr>
        <p:spPr>
          <a:xfrm>
            <a:off x="6443544" y="1177277"/>
            <a:ext cx="2246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 err="1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수소차</a:t>
            </a: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 구매 결정시 걸림돌</a:t>
            </a:r>
            <a:endParaRPr lang="en-US" altLang="ko-KR" b="1" dirty="0">
              <a:solidFill>
                <a:srgbClr val="040910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6EF7D94D-C5A5-40E2-8209-B257856C1138}"/>
              </a:ext>
            </a:extLst>
          </p:cNvPr>
          <p:cNvSpPr txBox="1"/>
          <p:nvPr/>
        </p:nvSpPr>
        <p:spPr>
          <a:xfrm>
            <a:off x="240214" y="1177277"/>
            <a:ext cx="3271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사용 및 부지선정 어려움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89D3DE2-AAFA-490A-AF59-6794BEF7D65E}"/>
              </a:ext>
            </a:extLst>
          </p:cNvPr>
          <p:cNvSpPr txBox="1"/>
          <p:nvPr/>
        </p:nvSpPr>
        <p:spPr>
          <a:xfrm>
            <a:off x="4032978" y="1177277"/>
            <a:ext cx="1889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342900" algn="ctr">
              <a:buSzPts val="1800"/>
            </a:pPr>
            <a:r>
              <a:rPr lang="ko-KR" altLang="en-US" b="1" dirty="0">
                <a:solidFill>
                  <a:srgbClr val="040910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</a:rPr>
              <a:t>수소충전소 규제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6669780"/>
              </p:ext>
            </p:extLst>
          </p:nvPr>
        </p:nvGraphicFramePr>
        <p:xfrm>
          <a:off x="3936638" y="1655034"/>
          <a:ext cx="2186004" cy="1293818"/>
        </p:xfrm>
        <a:graphic>
          <a:graphicData uri="http://schemas.openxmlformats.org/drawingml/2006/table">
            <a:tbl>
              <a:tblPr firstRow="1" bandRow="1">
                <a:tableStyleId>{72FC3F81-A05E-4C6C-82A8-8F35BC810176}</a:tableStyleId>
              </a:tblPr>
              <a:tblGrid>
                <a:gridCol w="1093002">
                  <a:extLst>
                    <a:ext uri="{9D8B030D-6E8A-4147-A177-3AD203B41FA5}">
                      <a16:colId xmlns:a16="http://schemas.microsoft.com/office/drawing/2014/main" xmlns="" val="1287347463"/>
                    </a:ext>
                  </a:extLst>
                </a:gridCol>
                <a:gridCol w="1093002">
                  <a:extLst>
                    <a:ext uri="{9D8B030D-6E8A-4147-A177-3AD203B41FA5}">
                      <a16:colId xmlns:a16="http://schemas.microsoft.com/office/drawing/2014/main" xmlns="" val="2581916644"/>
                    </a:ext>
                  </a:extLst>
                </a:gridCol>
              </a:tblGrid>
              <a:tr h="2344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종류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solidFill>
                            <a:srgbClr val="040910"/>
                          </a:solidFill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안전거리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6251117"/>
                  </a:ext>
                </a:extLst>
              </a:tr>
              <a:tr h="4913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학교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유치원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17m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3425636878"/>
                  </a:ext>
                </a:extLst>
              </a:tr>
              <a:tr h="54333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2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종 보호시설</a:t>
                      </a:r>
                      <a:endParaRPr lang="en-US" altLang="ko-KR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주택</a:t>
                      </a:r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_ac" panose="020B0600000101010101" pitchFamily="50" charset="-127"/>
                        <a:ea typeface="나눔스퀘어_ac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12m </a:t>
                      </a:r>
                      <a:r>
                        <a:rPr lang="ko-KR" altLang="en-US" sz="1100" dirty="0">
                          <a:latin typeface="나눔스퀘어_ac" panose="020B0600000101010101" pitchFamily="50" charset="-127"/>
                          <a:ea typeface="나눔스퀘어_ac" panose="020B0600000101010101" pitchFamily="50" charset="-127"/>
                        </a:rPr>
                        <a:t>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839565731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2C53BB2-71B9-4337-9E40-FC99A5588011}"/>
              </a:ext>
            </a:extLst>
          </p:cNvPr>
          <p:cNvGrpSpPr/>
          <p:nvPr/>
        </p:nvGrpSpPr>
        <p:grpSpPr>
          <a:xfrm>
            <a:off x="563661" y="3002756"/>
            <a:ext cx="2905446" cy="874891"/>
            <a:chOff x="568602" y="2209800"/>
            <a:chExt cx="3105806" cy="937847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xmlns="" id="{14065EB2-02CB-4488-BB21-9A3E08AB93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82" t="77905" r="3625" b="179"/>
            <a:stretch/>
          </p:blipFill>
          <p:spPr>
            <a:xfrm>
              <a:off x="568602" y="2209800"/>
              <a:ext cx="3105806" cy="937847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xmlns="" id="{777C37CB-938C-4F87-8816-B335084A85E2}"/>
                </a:ext>
              </a:extLst>
            </p:cNvPr>
            <p:cNvSpPr/>
            <p:nvPr/>
          </p:nvSpPr>
          <p:spPr>
            <a:xfrm>
              <a:off x="1790700" y="2417204"/>
              <a:ext cx="1157082" cy="22094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2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805309"/>
            <a:chOff x="0" y="-28575"/>
            <a:chExt cx="15107923" cy="2147491"/>
          </a:xfrm>
        </p:grpSpPr>
        <p:sp>
          <p:nvSpPr>
            <p:cNvPr id="26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28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1436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수소충전소 구축 필요성</a:t>
              </a:r>
            </a:p>
            <a:p>
              <a:pPr>
                <a:lnSpc>
                  <a:spcPts val="2100"/>
                </a:lnSpc>
                <a:spcBef>
                  <a:spcPct val="0"/>
                </a:spcBef>
              </a:pP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6324957" y="3295760"/>
            <a:ext cx="1386918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국민권익위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6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수소차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민원 조사결과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67841" y="2985455"/>
            <a:ext cx="995785" cy="18466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-342900">
              <a:buSzPts val="1800"/>
            </a:pPr>
            <a:r>
              <a:rPr lang="en-US" altLang="ko-KR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Ref. </a:t>
            </a:r>
            <a:r>
              <a:rPr lang="ko-KR" altLang="en-US" sz="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고압가스 안전관리법</a:t>
            </a:r>
          </a:p>
        </p:txBody>
      </p:sp>
      <p:grpSp>
        <p:nvGrpSpPr>
          <p:cNvPr id="12" name="그룹 11"/>
          <p:cNvGrpSpPr/>
          <p:nvPr/>
        </p:nvGrpSpPr>
        <p:grpSpPr>
          <a:xfrm>
            <a:off x="464476" y="1574912"/>
            <a:ext cx="3004631" cy="1313740"/>
            <a:chOff x="351439" y="1472096"/>
            <a:chExt cx="3004631" cy="1313740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439" y="1472096"/>
              <a:ext cx="3004631" cy="1313740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777C37CB-938C-4F87-8816-B335084A85E2}"/>
                </a:ext>
              </a:extLst>
            </p:cNvPr>
            <p:cNvSpPr/>
            <p:nvPr/>
          </p:nvSpPr>
          <p:spPr>
            <a:xfrm>
              <a:off x="450624" y="2219172"/>
              <a:ext cx="2905446" cy="566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A8B76ED9-44A8-47ED-BD4B-A141E670B625}"/>
              </a:ext>
            </a:extLst>
          </p:cNvPr>
          <p:cNvSpPr/>
          <p:nvPr/>
        </p:nvSpPr>
        <p:spPr>
          <a:xfrm>
            <a:off x="6539701" y="1663064"/>
            <a:ext cx="2206423" cy="3524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38820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819507" y="1161915"/>
            <a:ext cx="8009699" cy="3342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주제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 내 수소충전소 구축 입지 선정 의사결정 지원시스템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대상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특수목적법인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(SPC: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하이넷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코하이젠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 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정부기관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환경부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국토부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), 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외 이해관계자</a:t>
            </a:r>
            <a:b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</a:br>
            <a:endParaRPr lang="ko-KR" altLang="en-US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342900" indent="-342900">
              <a:buClr>
                <a:schemeClr val="dk2"/>
              </a:buClr>
              <a:buSzPts val="1800"/>
              <a:buFont typeface="+mj-lt"/>
              <a:buAutoNum type="arabicPeriod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제공 서비스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</a:t>
            </a:r>
          </a:p>
          <a:p>
            <a:endParaRPr lang="en-US" altLang="ko-KR" dirty="0"/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최적 입지 제안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서울시 현황 </a:t>
            </a:r>
            <a:r>
              <a:rPr lang="en-US" altLang="ko-KR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: </a:t>
            </a: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인구수 및 자동차 등록대수 현황</a:t>
            </a:r>
            <a:endParaRPr lang="en-US" altLang="ko-KR" sz="1100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434250" lvl="1">
              <a:lnSpc>
                <a:spcPct val="120000"/>
              </a:lnSpc>
              <a:buClr>
                <a:schemeClr val="dk2"/>
              </a:buClr>
              <a:buSzPts val="1800"/>
            </a:pPr>
            <a:r>
              <a:rPr lang="en-US" altLang="ko-KR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	- </a:t>
            </a:r>
            <a:r>
              <a:rPr lang="ko-KR" altLang="en-US" sz="1100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충전소 위치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 err="1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수소차</a:t>
            </a: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 증감추이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수소충전소 구축 현황</a:t>
            </a: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dk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수소 관련 뉴스</a:t>
            </a: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  <a:p>
            <a:pPr marL="720000" indent="-285750">
              <a:lnSpc>
                <a:spcPct val="120000"/>
              </a:lnSpc>
              <a:buClr>
                <a:schemeClr val="dk2"/>
              </a:buClr>
              <a:buSzPts val="1800"/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dk1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xmlns="" id="{B2BBAB8A-4736-4D6E-9F98-2652EC2D5722}"/>
              </a:ext>
            </a:extLst>
          </p:cNvPr>
          <p:cNvGrpSpPr/>
          <p:nvPr/>
        </p:nvGrpSpPr>
        <p:grpSpPr>
          <a:xfrm>
            <a:off x="302090" y="105753"/>
            <a:ext cx="5665471" cy="536004"/>
            <a:chOff x="0" y="-28575"/>
            <a:chExt cx="15107923" cy="1429344"/>
          </a:xfrm>
        </p:grpSpPr>
        <p:sp>
          <p:nvSpPr>
            <p:cNvPr id="6" name="TextBox 6">
              <a:extLst>
                <a:ext uri="{FF2B5EF4-FFF2-40B4-BE49-F238E27FC236}">
                  <a16:creationId xmlns:a16="http://schemas.microsoft.com/office/drawing/2014/main" xmlns="" id="{69D2F1A1-FD73-4A7E-8B12-C01D68AB9DC2}"/>
                </a:ext>
              </a:extLst>
            </p:cNvPr>
            <p:cNvSpPr txBox="1"/>
            <p:nvPr/>
          </p:nvSpPr>
          <p:spPr>
            <a:xfrm>
              <a:off x="0" y="-28575"/>
              <a:ext cx="12606800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01. 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주제 </a:t>
              </a:r>
              <a:r>
                <a:rPr lang="ko-KR" altLang="en-US" sz="1750" dirty="0" err="1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선정배경</a:t>
              </a:r>
              <a:r>
                <a:rPr lang="ko-KR" altLang="en-US" sz="1750" dirty="0">
                  <a:solidFill>
                    <a:srgbClr val="002060"/>
                  </a:solidFill>
                  <a:latin typeface="나눔스퀘어_ac Light" panose="020B0600000101010101" pitchFamily="50" charset="-127"/>
                  <a:ea typeface="나눔스퀘어_ac Light" panose="020B0600000101010101" pitchFamily="50" charset="-127"/>
                </a:rPr>
                <a:t> 및 서비스</a:t>
              </a:r>
              <a:endParaRPr lang="en-US" sz="1750" dirty="0">
                <a:solidFill>
                  <a:srgbClr val="002060"/>
                </a:solidFill>
                <a:latin typeface="나눔스퀘어_ac Light" panose="020B0600000101010101" pitchFamily="50" charset="-127"/>
                <a:ea typeface="나눔스퀘어_ac Light" panose="020B0600000101010101" pitchFamily="50" charset="-127"/>
              </a:endParaRPr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xmlns="" id="{45760746-3B84-4770-969F-753E80DDD00E}"/>
                </a:ext>
              </a:extLst>
            </p:cNvPr>
            <p:cNvSpPr txBox="1"/>
            <p:nvPr/>
          </p:nvSpPr>
          <p:spPr>
            <a:xfrm>
              <a:off x="0" y="682625"/>
              <a:ext cx="15107923" cy="7181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100"/>
                </a:lnSpc>
                <a:spcBef>
                  <a:spcPct val="0"/>
                </a:spcBef>
              </a:pPr>
              <a:r>
                <a:rPr lang="ko-KR" altLang="en-US" sz="1750" b="1" dirty="0" err="1">
                  <a:solidFill>
                    <a:srgbClr val="002060"/>
                  </a:solidFill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서비스정의</a:t>
              </a:r>
              <a:endParaRPr lang="en-US" sz="1750" b="1" dirty="0">
                <a:solidFill>
                  <a:srgbClr val="002060"/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9496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57"/>
          <a:stretch/>
        </p:blipFill>
        <p:spPr>
          <a:xfrm>
            <a:off x="0" y="0"/>
            <a:ext cx="9144000" cy="5173884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E07143E-AFDD-45EC-8496-8264CE3ADF27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309882" y="1863271"/>
            <a:ext cx="36663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3600"/>
            </a:pPr>
            <a:r>
              <a:rPr lang="ko-KR" altLang="en-US" sz="3200" b="1" dirty="0">
                <a:solidFill>
                  <a:schemeClr val="accent1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데이터 수집 및 전처리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9882" y="986504"/>
            <a:ext cx="11400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chemeClr val="dk1"/>
              </a:buClr>
              <a:buSzPts val="7200"/>
            </a:pPr>
            <a:r>
              <a:rPr lang="en" altLang="ko-KR" sz="6000" b="1" dirty="0">
                <a:solidFill>
                  <a:schemeClr val="dk2"/>
                </a:solidFill>
                <a:latin typeface="나눔스퀘어_ac ExtraBold" panose="020B0600000101010101" pitchFamily="50" charset="-127"/>
                <a:ea typeface="나눔스퀘어_ac ExtraBold" panose="020B0600000101010101" pitchFamily="50" charset="-127"/>
                <a:cs typeface="Montserrat"/>
                <a:sym typeface="Montserrat"/>
              </a:rPr>
              <a:t>02</a:t>
            </a:r>
            <a:endParaRPr lang="ko-KR" altLang="en-US" sz="6000" b="1" dirty="0">
              <a:solidFill>
                <a:schemeClr val="dk2"/>
              </a:solidFill>
              <a:latin typeface="나눔스퀘어_ac ExtraBold" panose="020B0600000101010101" pitchFamily="50" charset="-127"/>
              <a:ea typeface="나눔스퀘어_ac ExtraBold" panose="020B0600000101010101" pitchFamily="50" charset="-127"/>
              <a:cs typeface="Montserrat"/>
              <a:sym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49748363"/>
      </p:ext>
    </p:extLst>
  </p:cSld>
  <p:clrMapOvr>
    <a:masterClrMapping/>
  </p:clrMapOvr>
</p:sld>
</file>

<file path=ppt/theme/theme1.xml><?xml version="1.0" encoding="utf-8"?>
<a:theme xmlns:a="http://schemas.openxmlformats.org/drawingml/2006/main" name="Management Consulting Toolkit by Slidesgo">
  <a:themeElements>
    <a:clrScheme name="Simple Light">
      <a:dk1>
        <a:srgbClr val="000000"/>
      </a:dk1>
      <a:lt1>
        <a:srgbClr val="FFFFFF"/>
      </a:lt1>
      <a:dk2>
        <a:srgbClr val="4A8CFF"/>
      </a:dk2>
      <a:lt2>
        <a:srgbClr val="EFEFEF"/>
      </a:lt2>
      <a:accent1>
        <a:srgbClr val="003BA3"/>
      </a:accent1>
      <a:accent2>
        <a:srgbClr val="000000"/>
      </a:accent2>
      <a:accent3>
        <a:srgbClr val="4A8CFF"/>
      </a:accent3>
      <a:accent4>
        <a:srgbClr val="EFEFEF"/>
      </a:accent4>
      <a:accent5>
        <a:srgbClr val="003BA3"/>
      </a:accent5>
      <a:accent6>
        <a:srgbClr val="000000"/>
      </a:accent6>
      <a:hlink>
        <a:srgbClr val="003BA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2858</TotalTime>
  <Words>2489</Words>
  <Application>Microsoft Office PowerPoint</Application>
  <PresentationFormat>화면 슬라이드 쇼(16:9)</PresentationFormat>
  <Paragraphs>616</Paragraphs>
  <Slides>40</Slides>
  <Notes>40</Notes>
  <HiddenSlides>0</HiddenSlides>
  <MMClips>1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57" baseType="lpstr">
      <vt:lpstr>맑은 고딕</vt:lpstr>
      <vt:lpstr>Fira Sans Extra Condensed Medium</vt:lpstr>
      <vt:lpstr>나눔스퀘어 ExtraBold</vt:lpstr>
      <vt:lpstr>맑은 고딕</vt:lpstr>
      <vt:lpstr>나눔스퀘어</vt:lpstr>
      <vt:lpstr>나눔스퀘어_ac Bold</vt:lpstr>
      <vt:lpstr>Arial</vt:lpstr>
      <vt:lpstr>나눔스퀘어라운드 Bold</vt:lpstr>
      <vt:lpstr>Wingdings</vt:lpstr>
      <vt:lpstr>나눔스퀘어_ac</vt:lpstr>
      <vt:lpstr>Segoe Script</vt:lpstr>
      <vt:lpstr>나눔스퀘어_ac Light</vt:lpstr>
      <vt:lpstr>Cambria Math</vt:lpstr>
      <vt:lpstr>나눔스퀘어_ac ExtraBold</vt:lpstr>
      <vt:lpstr>Montserrat</vt:lpstr>
      <vt:lpstr>Management Consulting Toolkit by Slidesgo</vt:lpstr>
      <vt:lpstr>디자인 사용자 지정</vt:lpstr>
      <vt:lpstr>수소충전소  최적 입지 선정</vt:lpstr>
      <vt:lpstr>목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참고자료</vt:lpstr>
      <vt:lpstr>PowerPoint 프레젠테이션</vt:lpstr>
      <vt:lpstr>감사합니다</vt:lpstr>
      <vt:lpstr>기존의 LPG 충전소 vs. 추출된 LPG 위치 정보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Management  Consulting Toolkit</dc:title>
  <dc:creator>admin</dc:creator>
  <cp:lastModifiedBy>Microsoft 계정</cp:lastModifiedBy>
  <cp:revision>281</cp:revision>
  <dcterms:modified xsi:type="dcterms:W3CDTF">2021-10-02T01:03:52Z</dcterms:modified>
</cp:coreProperties>
</file>